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5" r:id="rId2"/>
    <p:sldId id="256" r:id="rId3"/>
    <p:sldId id="266" r:id="rId4"/>
    <p:sldId id="267" r:id="rId5"/>
    <p:sldId id="268" r:id="rId6"/>
    <p:sldId id="269" r:id="rId7"/>
    <p:sldId id="270" r:id="rId8"/>
    <p:sldId id="271" r:id="rId9"/>
    <p:sldId id="272" r:id="rId10"/>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a:srgbClr val="FF9933"/>
    <a:srgbClr val="6CA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2304"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3F25368-9DEF-4905-9ADC-31A158C88237}"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1798B46-D835-4830-BC41-7C9161787FF4}" type="slidenum">
              <a:rPr kumimoji="1" lang="ja-JP" altLang="en-US" smtClean="0"/>
              <a:t>‹#›</a:t>
            </a:fld>
            <a:endParaRPr kumimoji="1" lang="ja-JP" altLang="en-US"/>
          </a:p>
        </p:txBody>
      </p:sp>
    </p:spTree>
    <p:extLst>
      <p:ext uri="{BB962C8B-B14F-4D97-AF65-F5344CB8AC3E}">
        <p14:creationId xmlns:p14="http://schemas.microsoft.com/office/powerpoint/2010/main" val="2200437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46300" y="1243013"/>
            <a:ext cx="25146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05424F-7AEE-4A3D-B5EC-D31ABCE2B4C0}" type="slidenum">
              <a:rPr kumimoji="1" lang="ja-JP" altLang="en-US" smtClean="0"/>
              <a:t>1</a:t>
            </a:fld>
            <a:endParaRPr kumimoji="1" lang="ja-JP" altLang="en-US"/>
          </a:p>
        </p:txBody>
      </p:sp>
    </p:spTree>
    <p:extLst>
      <p:ext uri="{BB962C8B-B14F-4D97-AF65-F5344CB8AC3E}">
        <p14:creationId xmlns:p14="http://schemas.microsoft.com/office/powerpoint/2010/main" val="116045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2</a:t>
            </a:fld>
            <a:endParaRPr kumimoji="1" lang="ja-JP" altLang="en-US"/>
          </a:p>
        </p:txBody>
      </p:sp>
    </p:spTree>
    <p:extLst>
      <p:ext uri="{BB962C8B-B14F-4D97-AF65-F5344CB8AC3E}">
        <p14:creationId xmlns:p14="http://schemas.microsoft.com/office/powerpoint/2010/main" val="149479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7</a:t>
            </a:fld>
            <a:endParaRPr kumimoji="1" lang="ja-JP" altLang="en-US"/>
          </a:p>
        </p:txBody>
      </p:sp>
    </p:spTree>
    <p:extLst>
      <p:ext uri="{BB962C8B-B14F-4D97-AF65-F5344CB8AC3E}">
        <p14:creationId xmlns:p14="http://schemas.microsoft.com/office/powerpoint/2010/main" val="287671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8</a:t>
            </a:fld>
            <a:endParaRPr kumimoji="1" lang="ja-JP" altLang="en-US"/>
          </a:p>
        </p:txBody>
      </p:sp>
    </p:spTree>
    <p:extLst>
      <p:ext uri="{BB962C8B-B14F-4D97-AF65-F5344CB8AC3E}">
        <p14:creationId xmlns:p14="http://schemas.microsoft.com/office/powerpoint/2010/main" val="251044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D045EA6-6725-4068-A311-7EBE8F43BD0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50192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34539B-4138-4A35-96DE-FF8CBC0B1ADF}"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43724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497221-FCFA-4DCC-863B-C8451D691B48}"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04472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EB5CF1-3EE3-45F1-BB68-D32BA240139B}"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05159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F02720-9D17-4564-9065-40A8FB738B4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27543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2B6465-004E-4D4C-9490-C0646DDABE46}"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36742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95B76E6-C021-4464-8F2B-2841365A9D75}" type="datetime1">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394225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AAD6554-61FC-4591-9D42-35A44CD273EF}" type="datetime1">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61918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8A9D8-EFE8-4A14-91F9-02E830ADD19A}"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27815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F8168E-CBF4-4ABD-8F9A-A77A7E1C6979}"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87195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9156D2-FC50-4D17-942A-88FD0934710B}"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48197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17BA247-7AA0-4D13-BDFB-192BFBCEC24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935857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hyperlink" Target="https://area18.smp.ne.jp/area/p/nasj9obojk0lbngkh7/dbV88j/login.html" TargetMode="External"/><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 Id="rId9"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357" y="1349281"/>
            <a:ext cx="6465290" cy="552972"/>
          </a:xfrm>
          <a:prstGeom prst="rect">
            <a:avLst/>
          </a:prstGeom>
          <a:noFill/>
        </p:spPr>
        <p:txBody>
          <a:bodyPr wrap="square" rtlCol="0">
            <a:spAutoFit/>
          </a:bodyPr>
          <a:lstStyle/>
          <a:p>
            <a:pPr algn="ctr"/>
            <a:r>
              <a:rPr lang="en-US" altLang="ja-JP" sz="1539" b="1" i="1"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1539"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1539" b="1" i="1" dirty="0">
                <a:solidFill>
                  <a:schemeClr val="tx1">
                    <a:lumMod val="75000"/>
                    <a:lumOff val="25000"/>
                  </a:schemeClr>
                </a:solidFill>
                <a:latin typeface="Arial" panose="020B0604020202020204" pitchFamily="34" charset="0"/>
                <a:cs typeface="Arial" panose="020B0604020202020204" pitchFamily="34" charset="0"/>
              </a:rPr>
              <a:t>Bridge</a:t>
            </a:r>
            <a:r>
              <a:rPr lang="ja-JP" altLang="en-US" sz="599"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1027"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539" b="1" dirty="0">
                <a:solidFill>
                  <a:schemeClr val="tx1">
                    <a:lumMod val="75000"/>
                    <a:lumOff val="25000"/>
                  </a:schemeClr>
                </a:solidFill>
                <a:latin typeface="Arial" panose="020B0604020202020204" pitchFamily="34" charset="0"/>
                <a:cs typeface="Arial" panose="020B0604020202020204" pitchFamily="34" charset="0"/>
              </a:rPr>
              <a:t> Listening &amp; Reading IP</a:t>
            </a:r>
            <a:r>
              <a:rPr lang="ja-JP" altLang="en-US" sz="1539" b="1" dirty="0">
                <a:solidFill>
                  <a:schemeClr val="tx1">
                    <a:lumMod val="75000"/>
                    <a:lumOff val="25000"/>
                  </a:schemeClr>
                </a:solidFill>
                <a:latin typeface="Arial" panose="020B0604020202020204" pitchFamily="34" charset="0"/>
                <a:cs typeface="Arial" panose="020B0604020202020204" pitchFamily="34" charset="0"/>
              </a:rPr>
              <a:t>テスト（オンライン）</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の</a:t>
            </a:r>
            <a:endParaRPr lang="en-US" altLang="ja-JP" sz="1368" b="1"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a:p>
            <a:pPr algn="ctr"/>
            <a:r>
              <a:rPr lang="ja-JP" altLang="en-US" sz="1454"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テスト時間は約</a:t>
            </a:r>
            <a:r>
              <a:rPr lang="en-US" altLang="ja-JP" sz="1454" b="1" u="sng" dirty="0">
                <a:solidFill>
                  <a:schemeClr val="tx1">
                    <a:lumMod val="75000"/>
                    <a:lumOff val="25000"/>
                  </a:schemeClr>
                </a:solidFill>
                <a:latin typeface="+mj-lt"/>
                <a:ea typeface="メイリオ" panose="020B0604030504040204" pitchFamily="50" charset="-128"/>
                <a:cs typeface="Arial" panose="020B0604020202020204" pitchFamily="34" charset="0"/>
              </a:rPr>
              <a:t>1</a:t>
            </a:r>
            <a:r>
              <a:rPr lang="ja-JP" altLang="en-US" sz="1454"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時間です。スコアは試験終了直後に表示されます。</a:t>
            </a:r>
          </a:p>
        </p:txBody>
      </p:sp>
      <p:sp>
        <p:nvSpPr>
          <p:cNvPr id="6" name="正方形/長方形 5"/>
          <p:cNvSpPr/>
          <p:nvPr/>
        </p:nvSpPr>
        <p:spPr>
          <a:xfrm>
            <a:off x="196357" y="446873"/>
            <a:ext cx="6465290" cy="112328"/>
          </a:xfrm>
          <a:prstGeom prst="rect">
            <a:avLst/>
          </a:prstGeom>
          <a:solidFill>
            <a:srgbClr val="D37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2" tIns="35550" rIns="71102" bIns="35550" numCol="1" spcCol="0" rtlCol="0" fromWordArt="0" anchor="ctr" anchorCtr="0" forceAA="0" compatLnSpc="1">
            <a:prstTxWarp prst="textNoShape">
              <a:avLst/>
            </a:prstTxWarp>
            <a:noAutofit/>
          </a:bodyPr>
          <a:lstStyle/>
          <a:p>
            <a:pPr algn="ctr"/>
            <a:endParaRPr lang="ja-JP" altLang="en-US" sz="1401"/>
          </a:p>
        </p:txBody>
      </p:sp>
      <p:sp>
        <p:nvSpPr>
          <p:cNvPr id="7" name="正方形/長方形 6"/>
          <p:cNvSpPr/>
          <p:nvPr/>
        </p:nvSpPr>
        <p:spPr>
          <a:xfrm>
            <a:off x="196356" y="219527"/>
            <a:ext cx="6465290" cy="444129"/>
          </a:xfrm>
          <a:prstGeom prst="rect">
            <a:avLst/>
          </a:prstGeom>
          <a:solidFill>
            <a:srgbClr val="DFAC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2" tIns="35550" rIns="71102" bIns="35550" numCol="1" spcCol="0" rtlCol="0" fromWordArt="0" anchor="ctr" anchorCtr="0" forceAA="0" compatLnSpc="1">
            <a:prstTxWarp prst="textNoShape">
              <a:avLst/>
            </a:prstTxWarp>
            <a:noAutofit/>
          </a:bodyPr>
          <a:lstStyle/>
          <a:p>
            <a:pPr algn="ctr"/>
            <a:r>
              <a:rPr lang="en-US" altLang="ja-JP" sz="2000" b="1" dirty="0">
                <a:solidFill>
                  <a:schemeClr val="tx1"/>
                </a:solidFill>
              </a:rPr>
              <a:t>TOEIC Bridge L&amp;R IP</a:t>
            </a:r>
            <a:r>
              <a:rPr lang="ja-JP" altLang="en-US" sz="2000" b="1" dirty="0">
                <a:solidFill>
                  <a:schemeClr val="tx1"/>
                </a:solidFill>
              </a:rPr>
              <a:t>テスト（オンライン）受験のしおり</a:t>
            </a:r>
          </a:p>
        </p:txBody>
      </p:sp>
      <p:sp>
        <p:nvSpPr>
          <p:cNvPr id="10" name="正方形/長方形 9"/>
          <p:cNvSpPr/>
          <p:nvPr/>
        </p:nvSpPr>
        <p:spPr>
          <a:xfrm>
            <a:off x="570013" y="2969136"/>
            <a:ext cx="5717976" cy="39100"/>
          </a:xfrm>
          <a:prstGeom prst="rect">
            <a:avLst/>
          </a:prstGeom>
          <a:solidFill>
            <a:srgbClr val="D37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2" tIns="35550" rIns="71102" bIns="35550" numCol="1" spcCol="0" rtlCol="0" fromWordArt="0" anchor="ctr" anchorCtr="0" forceAA="0" compatLnSpc="1">
            <a:prstTxWarp prst="textNoShape">
              <a:avLst/>
            </a:prstTxWarp>
            <a:noAutofit/>
          </a:bodyPr>
          <a:lstStyle/>
          <a:p>
            <a:pPr algn="ctr"/>
            <a:endParaRPr lang="ja-JP" altLang="en-US" sz="1401"/>
          </a:p>
        </p:txBody>
      </p:sp>
      <p:sp>
        <p:nvSpPr>
          <p:cNvPr id="15" name="テキスト ボックス 14"/>
          <p:cNvSpPr txBox="1"/>
          <p:nvPr/>
        </p:nvSpPr>
        <p:spPr>
          <a:xfrm>
            <a:off x="1375878" y="4315742"/>
            <a:ext cx="3794629" cy="329193"/>
          </a:xfrm>
          <a:prstGeom prst="rect">
            <a:avLst/>
          </a:prstGeom>
          <a:noFill/>
        </p:spPr>
        <p:txBody>
          <a:bodyPr wrap="none" rtlCol="0">
            <a:spAutoFit/>
          </a:bodyPr>
          <a:lstStyle/>
          <a:p>
            <a:r>
              <a:rPr lang="ja-JP" altLang="en-US" sz="1539" b="1" u="sng" dirty="0">
                <a:solidFill>
                  <a:schemeClr val="tx1">
                    <a:lumMod val="75000"/>
                    <a:lumOff val="25000"/>
                  </a:schemeClr>
                </a:solidFill>
                <a:latin typeface="Arial" panose="020B0604020202020204" pitchFamily="34" charset="0"/>
                <a:cs typeface="Arial" panose="020B0604020202020204" pitchFamily="34" charset="0"/>
              </a:rPr>
              <a:t>スコアの意味はマークシート方式と同じです</a:t>
            </a:r>
            <a:endParaRPr lang="en-US" altLang="ja-JP" sz="1539" b="1" u="sng"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テキスト ボックス 4"/>
          <p:cNvSpPr txBox="1"/>
          <p:nvPr/>
        </p:nvSpPr>
        <p:spPr>
          <a:xfrm>
            <a:off x="626907" y="3074652"/>
            <a:ext cx="5644615" cy="276551"/>
          </a:xfrm>
          <a:prstGeom prst="rect">
            <a:avLst/>
          </a:prstGeom>
          <a:noFill/>
        </p:spPr>
        <p:txBody>
          <a:bodyPr wrap="square" rtlCol="0">
            <a:spAutoFit/>
          </a:bodyPr>
          <a:lstStyle/>
          <a:p>
            <a:r>
              <a:rPr lang="en-US" altLang="ja-JP" sz="1197" b="1" i="1" dirty="0">
                <a:solidFill>
                  <a:schemeClr val="tx1">
                    <a:lumMod val="75000"/>
                    <a:lumOff val="25000"/>
                  </a:schemeClr>
                </a:solidFill>
                <a:latin typeface="Arial" panose="020B0604020202020204" pitchFamily="34" charset="0"/>
                <a:cs typeface="Arial" panose="020B0604020202020204" pitchFamily="34" charset="0"/>
              </a:rPr>
              <a:t>TOEIC Bridge</a:t>
            </a:r>
            <a:r>
              <a:rPr lang="ja-JP" altLang="en-US" sz="513"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197" b="1" dirty="0">
                <a:solidFill>
                  <a:schemeClr val="tx1">
                    <a:lumMod val="75000"/>
                    <a:lumOff val="25000"/>
                  </a:schemeClr>
                </a:solidFill>
                <a:latin typeface="Arial" panose="020B0604020202020204" pitchFamily="34" charset="0"/>
                <a:cs typeface="Arial" panose="020B0604020202020204" pitchFamily="34" charset="0"/>
              </a:rPr>
              <a:t> L&amp;R IP</a:t>
            </a:r>
            <a:r>
              <a:rPr lang="ja-JP" altLang="en-US" sz="1197" b="1" dirty="0">
                <a:solidFill>
                  <a:schemeClr val="tx1">
                    <a:lumMod val="75000"/>
                    <a:lumOff val="25000"/>
                  </a:schemeClr>
                </a:solidFill>
                <a:latin typeface="Arial" panose="020B0604020202020204" pitchFamily="34" charset="0"/>
                <a:cs typeface="Arial" panose="020B0604020202020204" pitchFamily="34" charset="0"/>
              </a:rPr>
              <a:t>テスト（オンライン）の概要</a:t>
            </a:r>
            <a:endParaRPr lang="en-US" altLang="ja-JP" sz="1197"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2" name="グループ化 11"/>
          <p:cNvGrpSpPr/>
          <p:nvPr/>
        </p:nvGrpSpPr>
        <p:grpSpPr>
          <a:xfrm>
            <a:off x="562981" y="3086312"/>
            <a:ext cx="5717976" cy="224317"/>
            <a:chOff x="479484" y="2103855"/>
            <a:chExt cx="6685862" cy="262287"/>
          </a:xfrm>
        </p:grpSpPr>
        <p:cxnSp>
          <p:nvCxnSpPr>
            <p:cNvPr id="20" name="直線コネクタ 19"/>
            <p:cNvCxnSpPr/>
            <p:nvPr/>
          </p:nvCxnSpPr>
          <p:spPr>
            <a:xfrm>
              <a:off x="479484" y="2358522"/>
              <a:ext cx="6685862" cy="7620"/>
            </a:xfrm>
            <a:prstGeom prst="line">
              <a:avLst/>
            </a:prstGeom>
            <a:ln w="12700">
              <a:solidFill>
                <a:srgbClr val="DFAC27"/>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11357" y="2103855"/>
              <a:ext cx="45720" cy="259080"/>
            </a:xfrm>
            <a:prstGeom prst="rect">
              <a:avLst/>
            </a:prstGeom>
            <a:solidFill>
              <a:srgbClr val="DFA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24" name="正方形/長方形 23"/>
            <p:cNvSpPr/>
            <p:nvPr/>
          </p:nvSpPr>
          <p:spPr>
            <a:xfrm>
              <a:off x="479484" y="2103855"/>
              <a:ext cx="45720" cy="259080"/>
            </a:xfrm>
            <a:prstGeom prst="rect">
              <a:avLst/>
            </a:prstGeom>
            <a:solidFill>
              <a:srgbClr val="D3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sp>
        <p:nvSpPr>
          <p:cNvPr id="27" name="正方形/長方形 26"/>
          <p:cNvSpPr/>
          <p:nvPr/>
        </p:nvSpPr>
        <p:spPr>
          <a:xfrm rot="10800000">
            <a:off x="196357" y="8572101"/>
            <a:ext cx="6465290" cy="107836"/>
          </a:xfrm>
          <a:prstGeom prst="rect">
            <a:avLst/>
          </a:prstGeom>
          <a:solidFill>
            <a:srgbClr val="D37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2" tIns="35550" rIns="71102" bIns="35550" numCol="1" spcCol="0" rtlCol="0" fromWordArt="0" anchor="ctr" anchorCtr="0" forceAA="0" compatLnSpc="1">
            <a:prstTxWarp prst="textNoShape">
              <a:avLst/>
            </a:prstTxWarp>
            <a:noAutofit/>
          </a:bodyPr>
          <a:lstStyle/>
          <a:p>
            <a:pPr algn="ctr"/>
            <a:endParaRPr lang="ja-JP" altLang="en-US" sz="1401"/>
          </a:p>
        </p:txBody>
      </p:sp>
      <p:sp>
        <p:nvSpPr>
          <p:cNvPr id="28" name="正方形/長方形 27"/>
          <p:cNvSpPr/>
          <p:nvPr/>
        </p:nvSpPr>
        <p:spPr>
          <a:xfrm rot="10800000">
            <a:off x="179330" y="8650105"/>
            <a:ext cx="6482314" cy="502383"/>
          </a:xfrm>
          <a:prstGeom prst="rect">
            <a:avLst/>
          </a:prstGeom>
          <a:solidFill>
            <a:srgbClr val="DFAC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2" tIns="35550" rIns="71102" bIns="35550" numCol="1" spcCol="0" rtlCol="0" fromWordArt="0" anchor="ctr" anchorCtr="0" forceAA="0" compatLnSpc="1">
            <a:prstTxWarp prst="textNoShape">
              <a:avLst/>
            </a:prstTxWarp>
            <a:noAutofit/>
          </a:bodyPr>
          <a:lstStyle/>
          <a:p>
            <a:pPr algn="ctr"/>
            <a:endParaRPr lang="ja-JP" altLang="en-US" sz="1401"/>
          </a:p>
        </p:txBody>
      </p:sp>
      <p:sp>
        <p:nvSpPr>
          <p:cNvPr id="29" name="テキスト ボックス 28"/>
          <p:cNvSpPr txBox="1"/>
          <p:nvPr/>
        </p:nvSpPr>
        <p:spPr>
          <a:xfrm>
            <a:off x="642190" y="4636906"/>
            <a:ext cx="5481190" cy="276551"/>
          </a:xfrm>
          <a:prstGeom prst="rect">
            <a:avLst/>
          </a:prstGeom>
          <a:noFill/>
        </p:spPr>
        <p:txBody>
          <a:bodyPr wrap="square" rtlCol="0">
            <a:spAutoFit/>
          </a:bodyPr>
          <a:lstStyle/>
          <a:p>
            <a:r>
              <a:rPr lang="en-US" altLang="ja-JP" sz="1197" b="1" i="1" dirty="0">
                <a:solidFill>
                  <a:schemeClr val="tx1">
                    <a:lumMod val="75000"/>
                    <a:lumOff val="25000"/>
                  </a:schemeClr>
                </a:solidFill>
                <a:latin typeface="Arial" panose="020B0604020202020204" pitchFamily="34" charset="0"/>
                <a:cs typeface="Arial" panose="020B0604020202020204" pitchFamily="34" charset="0"/>
              </a:rPr>
              <a:t>TOEIC Bridge</a:t>
            </a:r>
            <a:r>
              <a:rPr lang="ja-JP" altLang="en-US" sz="513"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197" b="1" dirty="0">
                <a:solidFill>
                  <a:schemeClr val="tx1">
                    <a:lumMod val="75000"/>
                    <a:lumOff val="25000"/>
                  </a:schemeClr>
                </a:solidFill>
                <a:latin typeface="Arial" panose="020B0604020202020204" pitchFamily="34" charset="0"/>
                <a:cs typeface="Arial" panose="020B0604020202020204" pitchFamily="34" charset="0"/>
              </a:rPr>
              <a:t> L&amp;R IP</a:t>
            </a:r>
            <a:r>
              <a:rPr lang="ja-JP" altLang="en-US" sz="1197" b="1" dirty="0">
                <a:solidFill>
                  <a:schemeClr val="tx1">
                    <a:lumMod val="75000"/>
                    <a:lumOff val="25000"/>
                  </a:schemeClr>
                </a:solidFill>
                <a:latin typeface="Arial" panose="020B0604020202020204" pitchFamily="34" charset="0"/>
                <a:cs typeface="Arial" panose="020B0604020202020204" pitchFamily="34" charset="0"/>
              </a:rPr>
              <a:t>テスト（オンライン）の問題構成</a:t>
            </a:r>
            <a:endParaRPr lang="en-US" altLang="ja-JP" sz="1197"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テキスト ボックス 36"/>
          <p:cNvSpPr txBox="1"/>
          <p:nvPr/>
        </p:nvSpPr>
        <p:spPr>
          <a:xfrm>
            <a:off x="1499692" y="3479129"/>
            <a:ext cx="963725" cy="302840"/>
          </a:xfrm>
          <a:prstGeom prst="rect">
            <a:avLst/>
          </a:prstGeom>
          <a:noFill/>
        </p:spPr>
        <p:txBody>
          <a:bodyPr wrap="none" rtlCol="0">
            <a:spAutoFit/>
          </a:bodyPr>
          <a:lstStyle/>
          <a:p>
            <a:r>
              <a:rPr lang="en-US" altLang="ja-JP" sz="1368" b="1" dirty="0">
                <a:solidFill>
                  <a:schemeClr val="tx1">
                    <a:lumMod val="75000"/>
                    <a:lumOff val="25000"/>
                  </a:schemeClr>
                </a:solidFill>
                <a:latin typeface="Arial" panose="020B0604020202020204" pitchFamily="34" charset="0"/>
                <a:cs typeface="Arial" panose="020B0604020202020204" pitchFamily="34" charset="0"/>
              </a:rPr>
              <a:t>Listening</a:t>
            </a:r>
          </a:p>
        </p:txBody>
      </p:sp>
      <p:sp>
        <p:nvSpPr>
          <p:cNvPr id="38" name="テキスト ボックス 37"/>
          <p:cNvSpPr txBox="1"/>
          <p:nvPr/>
        </p:nvSpPr>
        <p:spPr>
          <a:xfrm>
            <a:off x="3851525" y="3479129"/>
            <a:ext cx="877163" cy="302840"/>
          </a:xfrm>
          <a:prstGeom prst="rect">
            <a:avLst/>
          </a:prstGeom>
          <a:noFill/>
        </p:spPr>
        <p:txBody>
          <a:bodyPr wrap="none" rtlCol="0">
            <a:spAutoFit/>
          </a:bodyPr>
          <a:lstStyle/>
          <a:p>
            <a:r>
              <a:rPr lang="en-US" altLang="ja-JP" sz="1368" b="1" dirty="0">
                <a:solidFill>
                  <a:schemeClr val="tx1">
                    <a:lumMod val="75000"/>
                    <a:lumOff val="25000"/>
                  </a:schemeClr>
                </a:solidFill>
                <a:latin typeface="Arial" panose="020B0604020202020204" pitchFamily="34" charset="0"/>
                <a:cs typeface="Arial" panose="020B0604020202020204" pitchFamily="34" charset="0"/>
              </a:rPr>
              <a:t>Reading</a:t>
            </a:r>
          </a:p>
        </p:txBody>
      </p:sp>
      <p:sp>
        <p:nvSpPr>
          <p:cNvPr id="39" name="テキスト ボックス 38"/>
          <p:cNvSpPr txBox="1"/>
          <p:nvPr/>
        </p:nvSpPr>
        <p:spPr>
          <a:xfrm>
            <a:off x="1499691" y="3834152"/>
            <a:ext cx="1136850" cy="408445"/>
          </a:xfrm>
          <a:prstGeom prst="rect">
            <a:avLst/>
          </a:prstGeom>
          <a:noFill/>
        </p:spPr>
        <p:txBody>
          <a:bodyPr wrap="none" rtlCol="0">
            <a:spAutoFit/>
          </a:bodyPr>
          <a:lstStyle/>
          <a:p>
            <a:r>
              <a:rPr lang="en-US" altLang="ja-JP" sz="1027" b="1" dirty="0">
                <a:solidFill>
                  <a:schemeClr val="tx1">
                    <a:lumMod val="75000"/>
                    <a:lumOff val="25000"/>
                  </a:schemeClr>
                </a:solidFill>
                <a:latin typeface="Arial" panose="020B0604020202020204" pitchFamily="34" charset="0"/>
                <a:cs typeface="Arial" panose="020B0604020202020204" pitchFamily="34" charset="0"/>
              </a:rPr>
              <a:t>50</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問／約</a:t>
            </a:r>
            <a:r>
              <a:rPr lang="en-US" altLang="ja-JP" sz="1027" b="1" dirty="0">
                <a:solidFill>
                  <a:schemeClr val="tx1">
                    <a:lumMod val="75000"/>
                    <a:lumOff val="25000"/>
                  </a:schemeClr>
                </a:solidFill>
                <a:latin typeface="Arial" panose="020B0604020202020204" pitchFamily="34" charset="0"/>
                <a:cs typeface="Arial" panose="020B0604020202020204" pitchFamily="34" charset="0"/>
              </a:rPr>
              <a:t>25</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分間</a:t>
            </a:r>
            <a:endParaRPr lang="en-US" altLang="ja-JP" sz="1027" b="1"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1027" b="1" dirty="0">
                <a:solidFill>
                  <a:schemeClr val="tx1">
                    <a:lumMod val="75000"/>
                    <a:lumOff val="25000"/>
                  </a:schemeClr>
                </a:solidFill>
                <a:latin typeface="Arial" panose="020B0604020202020204" pitchFamily="34" charset="0"/>
                <a:cs typeface="Arial" panose="020B0604020202020204" pitchFamily="34" charset="0"/>
              </a:rPr>
              <a:t>15</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027" b="1" dirty="0">
                <a:solidFill>
                  <a:schemeClr val="tx1">
                    <a:lumMod val="75000"/>
                    <a:lumOff val="25000"/>
                  </a:schemeClr>
                </a:solidFill>
                <a:latin typeface="Arial" panose="020B0604020202020204" pitchFamily="34" charset="0"/>
                <a:cs typeface="Arial" panose="020B0604020202020204" pitchFamily="34" charset="0"/>
              </a:rPr>
              <a:t>50</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027"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0" name="テキスト ボックス 39"/>
          <p:cNvSpPr txBox="1"/>
          <p:nvPr/>
        </p:nvSpPr>
        <p:spPr>
          <a:xfrm>
            <a:off x="3865552" y="3843051"/>
            <a:ext cx="1005403" cy="408445"/>
          </a:xfrm>
          <a:prstGeom prst="rect">
            <a:avLst/>
          </a:prstGeom>
          <a:noFill/>
        </p:spPr>
        <p:txBody>
          <a:bodyPr wrap="none" rtlCol="0">
            <a:spAutoFit/>
          </a:bodyPr>
          <a:lstStyle/>
          <a:p>
            <a:r>
              <a:rPr lang="en-US" altLang="ja-JP" sz="1027" b="1" dirty="0">
                <a:solidFill>
                  <a:schemeClr val="tx1">
                    <a:lumMod val="75000"/>
                    <a:lumOff val="25000"/>
                  </a:schemeClr>
                </a:solidFill>
                <a:latin typeface="Arial" panose="020B0604020202020204" pitchFamily="34" charset="0"/>
                <a:cs typeface="Arial" panose="020B0604020202020204" pitchFamily="34" charset="0"/>
              </a:rPr>
              <a:t>50</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問／</a:t>
            </a:r>
            <a:r>
              <a:rPr lang="en-US" altLang="ja-JP" sz="1027" b="1" dirty="0">
                <a:solidFill>
                  <a:schemeClr val="tx1">
                    <a:lumMod val="75000"/>
                    <a:lumOff val="25000"/>
                  </a:schemeClr>
                </a:solidFill>
                <a:latin typeface="Arial" panose="020B0604020202020204" pitchFamily="34" charset="0"/>
                <a:cs typeface="Arial" panose="020B0604020202020204" pitchFamily="34" charset="0"/>
              </a:rPr>
              <a:t>35</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分間</a:t>
            </a:r>
            <a:endParaRPr lang="en-US" altLang="ja-JP" sz="1027" b="1"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1027" b="1" dirty="0">
                <a:solidFill>
                  <a:schemeClr val="tx1">
                    <a:lumMod val="75000"/>
                    <a:lumOff val="25000"/>
                  </a:schemeClr>
                </a:solidFill>
                <a:latin typeface="Arial" panose="020B0604020202020204" pitchFamily="34" charset="0"/>
                <a:cs typeface="Arial" panose="020B0604020202020204" pitchFamily="34" charset="0"/>
              </a:rPr>
              <a:t>15</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027" b="1" dirty="0">
                <a:solidFill>
                  <a:schemeClr val="tx1">
                    <a:lumMod val="75000"/>
                    <a:lumOff val="25000"/>
                  </a:schemeClr>
                </a:solidFill>
                <a:latin typeface="Arial" panose="020B0604020202020204" pitchFamily="34" charset="0"/>
                <a:cs typeface="Arial" panose="020B0604020202020204" pitchFamily="34" charset="0"/>
              </a:rPr>
              <a:t>50</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027"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1" name="テキスト ボックス 40"/>
          <p:cNvSpPr txBox="1"/>
          <p:nvPr/>
        </p:nvSpPr>
        <p:spPr>
          <a:xfrm>
            <a:off x="4790652" y="3530720"/>
            <a:ext cx="1638015" cy="644920"/>
          </a:xfrm>
          <a:prstGeom prst="rect">
            <a:avLst/>
          </a:prstGeom>
          <a:noFill/>
        </p:spPr>
        <p:txBody>
          <a:bodyPr wrap="square" rtlCol="0">
            <a:spAutoFit/>
          </a:bodyPr>
          <a:lstStyle/>
          <a:p>
            <a:pPr algn="ctr"/>
            <a:r>
              <a:rPr lang="en-US" altLang="ja-JP" sz="1368" b="1" dirty="0">
                <a:solidFill>
                  <a:schemeClr val="tx1">
                    <a:lumMod val="75000"/>
                    <a:lumOff val="25000"/>
                  </a:schemeClr>
                </a:solidFill>
                <a:latin typeface="Arial" panose="020B0604020202020204" pitchFamily="34" charset="0"/>
                <a:cs typeface="Arial" panose="020B0604020202020204" pitchFamily="34" charset="0"/>
              </a:rPr>
              <a:t>100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問／約</a:t>
            </a:r>
            <a:r>
              <a:rPr lang="en-US" altLang="ja-JP" sz="1368" b="1" dirty="0">
                <a:solidFill>
                  <a:schemeClr val="tx1">
                    <a:lumMod val="75000"/>
                    <a:lumOff val="25000"/>
                  </a:schemeClr>
                </a:solidFill>
                <a:latin typeface="Arial" panose="020B0604020202020204" pitchFamily="34" charset="0"/>
                <a:cs typeface="Arial" panose="020B0604020202020204" pitchFamily="34" charset="0"/>
              </a:rPr>
              <a:t>1</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時間</a:t>
            </a:r>
            <a:endParaRPr lang="en-US" altLang="ja-JP" sz="1368"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altLang="ja-JP" sz="1368" b="1" dirty="0">
                <a:solidFill>
                  <a:schemeClr val="tx1">
                    <a:lumMod val="75000"/>
                    <a:lumOff val="25000"/>
                  </a:schemeClr>
                </a:solidFill>
                <a:latin typeface="Arial" panose="020B0604020202020204" pitchFamily="34" charset="0"/>
                <a:cs typeface="Arial" panose="020B0604020202020204" pitchFamily="34" charset="0"/>
              </a:rPr>
              <a:t>30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368" b="1" dirty="0">
                <a:solidFill>
                  <a:schemeClr val="tx1">
                    <a:lumMod val="75000"/>
                    <a:lumOff val="25000"/>
                  </a:schemeClr>
                </a:solidFill>
                <a:latin typeface="Arial" panose="020B0604020202020204" pitchFamily="34" charset="0"/>
                <a:cs typeface="Arial" panose="020B0604020202020204" pitchFamily="34" charset="0"/>
              </a:rPr>
              <a:t>100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368" b="1" dirty="0">
              <a:solidFill>
                <a:schemeClr val="tx1">
                  <a:lumMod val="75000"/>
                  <a:lumOff val="25000"/>
                </a:schemeClr>
              </a:solidFill>
              <a:latin typeface="Arial" panose="020B0604020202020204" pitchFamily="34" charset="0"/>
              <a:cs typeface="Arial" panose="020B0604020202020204" pitchFamily="34" charset="0"/>
            </a:endParaRPr>
          </a:p>
          <a:p>
            <a:pPr algn="ctr"/>
            <a:r>
              <a:rPr lang="ja-JP" altLang="en-US" sz="855" b="1" dirty="0">
                <a:solidFill>
                  <a:schemeClr val="tx1">
                    <a:lumMod val="75000"/>
                    <a:lumOff val="25000"/>
                  </a:schemeClr>
                </a:solidFill>
                <a:latin typeface="Arial" panose="020B0604020202020204" pitchFamily="34" charset="0"/>
                <a:cs typeface="Arial" panose="020B0604020202020204" pitchFamily="34" charset="0"/>
              </a:rPr>
              <a:t>（スコアは</a:t>
            </a:r>
            <a:r>
              <a:rPr lang="en-US" altLang="ja-JP" sz="855" b="1" dirty="0">
                <a:solidFill>
                  <a:schemeClr val="tx1">
                    <a:lumMod val="75000"/>
                    <a:lumOff val="25000"/>
                  </a:schemeClr>
                </a:solidFill>
                <a:latin typeface="Arial" panose="020B0604020202020204" pitchFamily="34" charset="0"/>
                <a:cs typeface="Arial" panose="020B0604020202020204" pitchFamily="34" charset="0"/>
              </a:rPr>
              <a:t>1</a:t>
            </a:r>
            <a:r>
              <a:rPr lang="ja-JP" altLang="en-US" sz="855" b="1" dirty="0">
                <a:solidFill>
                  <a:schemeClr val="tx1">
                    <a:lumMod val="75000"/>
                    <a:lumOff val="25000"/>
                  </a:schemeClr>
                </a:solidFill>
                <a:latin typeface="Arial" panose="020B0604020202020204" pitchFamily="34" charset="0"/>
                <a:cs typeface="Arial" panose="020B0604020202020204" pitchFamily="34" charset="0"/>
              </a:rPr>
              <a:t>点刻み）</a:t>
            </a:r>
            <a:endParaRPr lang="en-US" altLang="ja-JP" sz="85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2" name="テキスト ボックス 41"/>
          <p:cNvSpPr txBox="1"/>
          <p:nvPr/>
        </p:nvSpPr>
        <p:spPr>
          <a:xfrm>
            <a:off x="2600980" y="3503670"/>
            <a:ext cx="441147" cy="618759"/>
          </a:xfrm>
          <a:prstGeom prst="rect">
            <a:avLst/>
          </a:prstGeom>
          <a:noFill/>
        </p:spPr>
        <p:txBody>
          <a:bodyPr wrap="none" rtlCol="0">
            <a:spAutoFit/>
          </a:bodyPr>
          <a:lstStyle/>
          <a:p>
            <a:pPr algn="ctr"/>
            <a:r>
              <a:rPr lang="en-US" altLang="ja-JP" sz="3421" b="1" dirty="0">
                <a:solidFill>
                  <a:schemeClr val="tx1">
                    <a:lumMod val="75000"/>
                    <a:lumOff val="25000"/>
                  </a:schemeClr>
                </a:solidFill>
                <a:latin typeface="Arial" panose="020B0604020202020204" pitchFamily="34" charset="0"/>
                <a:cs typeface="Arial" panose="020B0604020202020204" pitchFamily="34" charset="0"/>
              </a:rPr>
              <a:t>+</a:t>
            </a:r>
          </a:p>
        </p:txBody>
      </p:sp>
      <p:cxnSp>
        <p:nvCxnSpPr>
          <p:cNvPr id="43" name="直線コネクタ 42"/>
          <p:cNvCxnSpPr/>
          <p:nvPr/>
        </p:nvCxnSpPr>
        <p:spPr>
          <a:xfrm>
            <a:off x="1568347" y="3753864"/>
            <a:ext cx="767719" cy="0"/>
          </a:xfrm>
          <a:prstGeom prst="line">
            <a:avLst/>
          </a:prstGeom>
          <a:ln w="6350">
            <a:solidFill>
              <a:srgbClr val="D37500"/>
            </a:solidFill>
          </a:ln>
        </p:spPr>
        <p:style>
          <a:lnRef idx="1">
            <a:schemeClr val="accent1"/>
          </a:lnRef>
          <a:fillRef idx="0">
            <a:schemeClr val="accent1"/>
          </a:fillRef>
          <a:effectRef idx="0">
            <a:schemeClr val="accent1"/>
          </a:effectRef>
          <a:fontRef idx="minor">
            <a:schemeClr val="tx1"/>
          </a:fontRef>
        </p:style>
      </p:cxnSp>
      <p:graphicFrame>
        <p:nvGraphicFramePr>
          <p:cNvPr id="53" name="表 52"/>
          <p:cNvGraphicFramePr>
            <a:graphicFrameLocks noGrp="1"/>
          </p:cNvGraphicFramePr>
          <p:nvPr>
            <p:extLst>
              <p:ext uri="{D42A27DB-BD31-4B8C-83A1-F6EECF244321}">
                <p14:modId xmlns:p14="http://schemas.microsoft.com/office/powerpoint/2010/main" val="3042090397"/>
              </p:ext>
            </p:extLst>
          </p:nvPr>
        </p:nvGraphicFramePr>
        <p:xfrm>
          <a:off x="580484" y="4962201"/>
          <a:ext cx="5742366" cy="1597952"/>
        </p:xfrm>
        <a:graphic>
          <a:graphicData uri="http://schemas.openxmlformats.org/drawingml/2006/table">
            <a:tbl>
              <a:tblPr/>
              <a:tblGrid>
                <a:gridCol w="3684838">
                  <a:extLst>
                    <a:ext uri="{9D8B030D-6E8A-4147-A177-3AD203B41FA5}">
                      <a16:colId xmlns:a16="http://schemas.microsoft.com/office/drawing/2014/main" val="20000"/>
                    </a:ext>
                  </a:extLst>
                </a:gridCol>
                <a:gridCol w="2057528">
                  <a:extLst>
                    <a:ext uri="{9D8B030D-6E8A-4147-A177-3AD203B41FA5}">
                      <a16:colId xmlns:a16="http://schemas.microsoft.com/office/drawing/2014/main" val="20001"/>
                    </a:ext>
                  </a:extLst>
                </a:gridCol>
              </a:tblGrid>
              <a:tr h="206181">
                <a:tc gridSpan="2">
                  <a:txBody>
                    <a:bodyPr/>
                    <a:lstStyle/>
                    <a:p>
                      <a:pPr algn="ctr" fontAlgn="ctr"/>
                      <a:r>
                        <a:rPr lang="en-US" altLang="ja-JP" sz="900" b="1" i="1" u="none" strike="noStrike" baseline="0" dirty="0">
                          <a:solidFill>
                            <a:schemeClr val="bg1"/>
                          </a:solidFill>
                          <a:effectLst/>
                          <a:latin typeface="メイリオ" panose="020B0604030504040204" pitchFamily="50" charset="-128"/>
                          <a:ea typeface="メイリオ" panose="020B0604030504040204" pitchFamily="50" charset="-128"/>
                        </a:rPr>
                        <a:t>TOEIC Bridge </a:t>
                      </a:r>
                      <a:r>
                        <a:rPr lang="en-US" altLang="ja-JP" sz="900" b="1" i="0" u="none" strike="noStrike" baseline="0" dirty="0">
                          <a:solidFill>
                            <a:schemeClr val="bg1"/>
                          </a:solidFill>
                          <a:effectLst/>
                          <a:latin typeface="メイリオ" panose="020B0604030504040204" pitchFamily="50" charset="-128"/>
                          <a:ea typeface="メイリオ" panose="020B0604030504040204" pitchFamily="50" charset="-128"/>
                        </a:rPr>
                        <a:t>Listening Test</a:t>
                      </a:r>
                      <a:r>
                        <a:rPr kumimoji="1" lang="ja-JP" altLang="en-US"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（約</a:t>
                      </a:r>
                      <a:r>
                        <a:rPr kumimoji="1" lang="en-US" altLang="ja-JP"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25</a:t>
                      </a:r>
                      <a:r>
                        <a:rPr kumimoji="1" lang="ja-JP" altLang="en-US"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分間）</a:t>
                      </a:r>
                      <a:endParaRPr kumimoji="1" lang="en-US" altLang="ja-JP"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rgbClr val="DFAC27"/>
                      </a:solidFill>
                      <a:prstDash val="solid"/>
                      <a:round/>
                      <a:headEnd type="none" w="med" len="med"/>
                      <a:tailEnd type="none" w="med" len="med"/>
                    </a:lnL>
                    <a:lnR w="12700" cap="flat" cmpd="sng" algn="ctr">
                      <a:solidFill>
                        <a:srgbClr val="DFAC27"/>
                      </a:solidFill>
                      <a:prstDash val="solid"/>
                      <a:round/>
                      <a:headEnd type="none" w="med" len="med"/>
                      <a:tailEnd type="none" w="med" len="med"/>
                    </a:lnR>
                    <a:lnT w="12700" cap="flat" cmpd="sng" algn="ctr">
                      <a:solidFill>
                        <a:srgbClr val="DFAC27"/>
                      </a:solidFill>
                      <a:prstDash val="solid"/>
                      <a:round/>
                      <a:headEnd type="none" w="med" len="med"/>
                      <a:tailEnd type="none" w="med" len="med"/>
                    </a:lnT>
                    <a:lnB w="12700" cap="flat" cmpd="sng" algn="ctr">
                      <a:solidFill>
                        <a:srgbClr val="DFAC27"/>
                      </a:solidFill>
                      <a:prstDash val="solid"/>
                      <a:round/>
                      <a:headEnd type="none" w="med" len="med"/>
                      <a:tailEnd type="none" w="med" len="med"/>
                    </a:lnB>
                    <a:solidFill>
                      <a:srgbClr val="DFAC27"/>
                    </a:solidFill>
                  </a:tcPr>
                </a:tc>
                <a:tc hMerge="1">
                  <a:txBody>
                    <a:bodyPr/>
                    <a:lstStyle/>
                    <a:p>
                      <a:endParaRPr kumimoji="1" lang="ja-JP" altLang="en-US"/>
                    </a:p>
                  </a:txBody>
                  <a:tcPr/>
                </a:tc>
                <a:extLst>
                  <a:ext uri="{0D108BD9-81ED-4DB2-BD59-A6C34878D82A}">
                    <a16:rowId xmlns:a16="http://schemas.microsoft.com/office/drawing/2014/main" val="10000"/>
                  </a:ext>
                </a:extLst>
              </a:tr>
              <a:tr h="169370">
                <a:tc>
                  <a:txBody>
                    <a:bodyPr/>
                    <a:lstStyle/>
                    <a:p>
                      <a:pPr algn="l" fontAlgn="ctr"/>
                      <a:r>
                        <a:rPr lang="ja-JP" altLang="en-US" sz="9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9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rPr>
                        <a:t>PART1   </a:t>
                      </a:r>
                      <a:r>
                        <a:rPr lang="ja-JP" altLang="en-US" sz="9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rPr>
                        <a:t>画像選択</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DFAC27"/>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tc>
                  <a:txBody>
                    <a:bodyPr/>
                    <a:lstStyle/>
                    <a:p>
                      <a:pPr marL="0" algn="ctr" defTabSz="755973" rtl="0" eaLnBrk="1" fontAlgn="ctr" latinLnBrk="0" hangingPunct="1"/>
                      <a:r>
                        <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6</a:t>
                      </a:r>
                      <a:r>
                        <a:rPr kumimoji="1" lang="ja-JP" altLang="en-US"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問</a:t>
                      </a:r>
                      <a:endPar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DFAC27"/>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169370">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PART2</a:t>
                      </a:r>
                      <a:r>
                        <a:rPr lang="en-US" altLang="ja-JP" sz="9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応答問題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tc>
                  <a:txBody>
                    <a:bodyPr/>
                    <a:lstStyle/>
                    <a:p>
                      <a:pPr marL="0" algn="ctr" defTabSz="755973" rtl="0" eaLnBrk="1" fontAlgn="ctr" latinLnBrk="0" hangingPunct="1"/>
                      <a:r>
                        <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20</a:t>
                      </a:r>
                      <a:r>
                        <a:rPr kumimoji="1" lang="ja-JP" altLang="en-US"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問</a:t>
                      </a:r>
                      <a:endPar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169370">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PART3</a:t>
                      </a:r>
                      <a:r>
                        <a:rPr lang="en-US" altLang="ja-JP" sz="9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会話問題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tc>
                  <a:txBody>
                    <a:bodyPr/>
                    <a:lstStyle/>
                    <a:p>
                      <a:pPr marL="0" algn="ctr" defTabSz="755973" rtl="0" eaLnBrk="1" fontAlgn="ctr" latinLnBrk="0" hangingPunct="1"/>
                      <a:r>
                        <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10</a:t>
                      </a:r>
                      <a:r>
                        <a:rPr kumimoji="1" lang="ja-JP" altLang="en-US"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問</a:t>
                      </a:r>
                      <a:endPar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169370">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PART4   </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説明文問題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D37500"/>
                      </a:solidFill>
                      <a:prstDash val="solid"/>
                      <a:round/>
                      <a:headEnd type="none" w="med" len="med"/>
                      <a:tailEnd type="none" w="med" len="med"/>
                    </a:lnB>
                    <a:solidFill>
                      <a:srgbClr val="EEECE1"/>
                    </a:solidFill>
                  </a:tcPr>
                </a:tc>
                <a:tc>
                  <a:txBody>
                    <a:bodyPr/>
                    <a:lstStyle/>
                    <a:p>
                      <a:pPr marL="0" algn="ctr" defTabSz="755973" rtl="0" eaLnBrk="1" fontAlgn="ctr" latinLnBrk="0" hangingPunct="1"/>
                      <a:r>
                        <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14</a:t>
                      </a:r>
                      <a:r>
                        <a:rPr kumimoji="1" lang="ja-JP" altLang="en-US"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問</a:t>
                      </a:r>
                      <a:endPar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D375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206181">
                <a:tc gridSpan="2">
                  <a:txBody>
                    <a:bodyPr/>
                    <a:lstStyle/>
                    <a:p>
                      <a:pPr marL="0" algn="ctr" defTabSz="755973" rtl="0" eaLnBrk="1" fontAlgn="ctr" latinLnBrk="0" hangingPunct="1"/>
                      <a:r>
                        <a:rPr kumimoji="1" lang="en-US" altLang="ja-JP" sz="900" b="1" i="1"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TOEIC Bridge </a:t>
                      </a:r>
                      <a:r>
                        <a:rPr kumimoji="1" lang="en-US" altLang="ja-JP"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Reading Test</a:t>
                      </a:r>
                      <a:r>
                        <a:rPr kumimoji="1" lang="ja-JP" altLang="en-US"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 （</a:t>
                      </a:r>
                      <a:r>
                        <a:rPr kumimoji="1" lang="en-US" altLang="ja-JP"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35</a:t>
                      </a:r>
                      <a:r>
                        <a:rPr kumimoji="1" lang="ja-JP" altLang="en-US"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rPr>
                        <a:t>分間）</a:t>
                      </a:r>
                      <a:endParaRPr kumimoji="1" lang="en-US" altLang="ja-JP" sz="900" b="1" i="0" u="none" strike="noStrike" kern="1200" baseline="0" dirty="0">
                        <a:solidFill>
                          <a:schemeClr val="bg1"/>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rgbClr val="D37500"/>
                      </a:solidFill>
                      <a:prstDash val="solid"/>
                      <a:round/>
                      <a:headEnd type="none" w="med" len="med"/>
                      <a:tailEnd type="none" w="med" len="med"/>
                    </a:lnL>
                    <a:lnR w="12700" cap="flat" cmpd="sng" algn="ctr">
                      <a:solidFill>
                        <a:srgbClr val="D37500"/>
                      </a:solidFill>
                      <a:prstDash val="solid"/>
                      <a:round/>
                      <a:headEnd type="none" w="med" len="med"/>
                      <a:tailEnd type="none" w="med" len="med"/>
                    </a:lnR>
                    <a:lnT w="12700" cap="flat" cmpd="sng" algn="ctr">
                      <a:solidFill>
                        <a:srgbClr val="D37500"/>
                      </a:solidFill>
                      <a:prstDash val="solid"/>
                      <a:round/>
                      <a:headEnd type="none" w="med" len="med"/>
                      <a:tailEnd type="none" w="med" len="med"/>
                    </a:lnT>
                    <a:lnB w="12700" cap="flat" cmpd="sng" algn="ctr">
                      <a:solidFill>
                        <a:srgbClr val="D37500"/>
                      </a:solidFill>
                      <a:prstDash val="solid"/>
                      <a:round/>
                      <a:headEnd type="none" w="med" len="med"/>
                      <a:tailEnd type="none" w="med" len="med"/>
                    </a:lnB>
                    <a:solidFill>
                      <a:srgbClr val="D37500"/>
                    </a:solidFill>
                  </a:tcPr>
                </a:tc>
                <a:tc hMerge="1">
                  <a:txBody>
                    <a:bodyPr/>
                    <a:lstStyle/>
                    <a:p>
                      <a:endParaRPr kumimoji="1" lang="ja-JP" altLang="en-US"/>
                    </a:p>
                  </a:txBody>
                  <a:tcPr/>
                </a:tc>
                <a:extLst>
                  <a:ext uri="{0D108BD9-81ED-4DB2-BD59-A6C34878D82A}">
                    <a16:rowId xmlns:a16="http://schemas.microsoft.com/office/drawing/2014/main" val="10005"/>
                  </a:ext>
                </a:extLst>
              </a:tr>
              <a:tr h="169370">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PART1   </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短文穴埋め問題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D375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tc>
                  <a:txBody>
                    <a:bodyPr/>
                    <a:lstStyle/>
                    <a:p>
                      <a:pPr marL="0" algn="ctr" defTabSz="755973" rtl="0" eaLnBrk="1" fontAlgn="ctr" latinLnBrk="0" hangingPunct="1"/>
                      <a:r>
                        <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15</a:t>
                      </a:r>
                      <a:r>
                        <a:rPr kumimoji="1" lang="ja-JP" altLang="en-US"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問</a:t>
                      </a:r>
                      <a:endPar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D375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6"/>
                  </a:ext>
                </a:extLst>
              </a:tr>
              <a:tr h="169370">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PART2   </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長文穴埋め問題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tc>
                  <a:txBody>
                    <a:bodyPr/>
                    <a:lstStyle/>
                    <a:p>
                      <a:pPr marL="0" algn="ctr" defTabSz="755973" rtl="0" eaLnBrk="1" fontAlgn="ctr" latinLnBrk="0" hangingPunct="1"/>
                      <a:r>
                        <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15</a:t>
                      </a:r>
                      <a:r>
                        <a:rPr kumimoji="1" lang="ja-JP" altLang="en-US"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問</a:t>
                      </a:r>
                      <a:endPar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169370">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PART3</a:t>
                      </a:r>
                      <a:r>
                        <a:rPr lang="en-US" altLang="ja-JP" sz="900" b="0" i="0" u="none" strike="noStrike" baseline="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読解問題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tc>
                  <a:txBody>
                    <a:bodyPr/>
                    <a:lstStyle/>
                    <a:p>
                      <a:pPr marL="0" algn="ctr" defTabSz="755973" rtl="0" eaLnBrk="1" fontAlgn="ctr" latinLnBrk="0" hangingPunct="1"/>
                      <a:r>
                        <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20</a:t>
                      </a:r>
                      <a:r>
                        <a:rPr kumimoji="1" lang="ja-JP" altLang="en-US"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問</a:t>
                      </a:r>
                      <a:endParaRPr kumimoji="1" lang="en-US" altLang="ja-JP" sz="900" b="0" i="0" u="none" strike="noStrike" kern="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7339" marR="7339" marT="733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8"/>
                  </a:ext>
                </a:extLst>
              </a:tr>
            </a:tbl>
          </a:graphicData>
        </a:graphic>
      </p:graphicFrame>
      <p:sp>
        <p:nvSpPr>
          <p:cNvPr id="57" name="テキスト ボックス 56"/>
          <p:cNvSpPr txBox="1"/>
          <p:nvPr/>
        </p:nvSpPr>
        <p:spPr>
          <a:xfrm>
            <a:off x="543114" y="2204023"/>
            <a:ext cx="6043334" cy="750205"/>
          </a:xfrm>
          <a:prstGeom prst="rect">
            <a:avLst/>
          </a:prstGeom>
          <a:noFill/>
        </p:spPr>
        <p:txBody>
          <a:bodyPr wrap="square" rtlCol="0">
            <a:spAutoFit/>
          </a:bodyPr>
          <a:lstStyle/>
          <a:p>
            <a:r>
              <a:rPr lang="en-US" altLang="ja-JP" sz="855"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855"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dirty="0">
                <a:solidFill>
                  <a:schemeClr val="tx1">
                    <a:lumMod val="75000"/>
                    <a:lumOff val="25000"/>
                  </a:schemeClr>
                </a:solidFill>
                <a:latin typeface="Arial" panose="020B0604020202020204" pitchFamily="34" charset="0"/>
                <a:cs typeface="Arial" panose="020B0604020202020204" pitchFamily="34" charset="0"/>
              </a:rPr>
              <a:t>Bridge</a:t>
            </a:r>
            <a:r>
              <a:rPr lang="ja-JP" altLang="en-US" sz="855"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dirty="0">
                <a:solidFill>
                  <a:schemeClr val="tx1">
                    <a:lumMod val="75000"/>
                    <a:lumOff val="25000"/>
                  </a:schemeClr>
                </a:solidFill>
                <a:latin typeface="Arial" panose="020B0604020202020204" pitchFamily="34" charset="0"/>
                <a:cs typeface="Arial" panose="020B0604020202020204" pitchFamily="34" charset="0"/>
              </a:rPr>
              <a:t>L&amp;R</a:t>
            </a:r>
            <a:r>
              <a:rPr lang="ja-JP" altLang="en-US" sz="855" dirty="0">
                <a:solidFill>
                  <a:schemeClr val="tx1">
                    <a:lumMod val="75000"/>
                    <a:lumOff val="25000"/>
                  </a:schemeClr>
                </a:solidFill>
                <a:latin typeface="Arial" panose="020B0604020202020204" pitchFamily="34" charset="0"/>
                <a:cs typeface="Arial" panose="020B0604020202020204" pitchFamily="34" charset="0"/>
              </a:rPr>
              <a:t>とは英語学習初級者から中級者を対象とした、日常生活における活きたコミュニケーションに必要な、“英語で聞く・読む能力”を測定するテストです。</a:t>
            </a:r>
            <a:endParaRPr lang="en-US" altLang="ja-JP" sz="855" dirty="0">
              <a:solidFill>
                <a:schemeClr val="tx1">
                  <a:lumMod val="75000"/>
                  <a:lumOff val="25000"/>
                </a:schemeClr>
              </a:solidFill>
              <a:latin typeface="Arial" panose="020B0604020202020204" pitchFamily="34" charset="0"/>
              <a:cs typeface="Arial" panose="020B0604020202020204" pitchFamily="34" charset="0"/>
            </a:endParaRPr>
          </a:p>
          <a:p>
            <a:r>
              <a:rPr lang="ja-JP" altLang="en-US" sz="855" dirty="0">
                <a:solidFill>
                  <a:schemeClr val="tx1">
                    <a:lumMod val="75000"/>
                    <a:lumOff val="25000"/>
                  </a:schemeClr>
                </a:solidFill>
                <a:latin typeface="Arial" panose="020B0604020202020204" pitchFamily="34" charset="0"/>
                <a:cs typeface="Arial" panose="020B0604020202020204" pitchFamily="34" charset="0"/>
              </a:rPr>
              <a:t>テストは英文のみで構成されており、和文英訳・英文和訳といった設問はありません。解答方法の指示も英文のみです。リスニングの出題スピードは</a:t>
            </a:r>
            <a:r>
              <a:rPr lang="en-US" altLang="ja-JP" sz="855"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855"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dirty="0">
                <a:solidFill>
                  <a:schemeClr val="tx1">
                    <a:lumMod val="75000"/>
                    <a:lumOff val="25000"/>
                  </a:schemeClr>
                </a:solidFill>
                <a:latin typeface="Arial" panose="020B0604020202020204" pitchFamily="34" charset="0"/>
                <a:cs typeface="Arial" panose="020B0604020202020204" pitchFamily="34" charset="0"/>
              </a:rPr>
              <a:t>Listening &amp; Reading Test(</a:t>
            </a:r>
            <a:r>
              <a:rPr lang="ja-JP" altLang="en-US" sz="855" dirty="0">
                <a:solidFill>
                  <a:schemeClr val="tx1">
                    <a:lumMod val="75000"/>
                    <a:lumOff val="25000"/>
                  </a:schemeClr>
                </a:solidFill>
                <a:latin typeface="Arial" panose="020B0604020202020204" pitchFamily="34" charset="0"/>
                <a:cs typeface="Arial" panose="020B0604020202020204" pitchFamily="34" charset="0"/>
              </a:rPr>
              <a:t>以下、</a:t>
            </a:r>
            <a:r>
              <a:rPr lang="en-US" altLang="ja-JP" sz="855" dirty="0">
                <a:solidFill>
                  <a:schemeClr val="tx1">
                    <a:lumMod val="75000"/>
                    <a:lumOff val="25000"/>
                  </a:schemeClr>
                </a:solidFill>
                <a:latin typeface="Arial" panose="020B0604020202020204" pitchFamily="34" charset="0"/>
                <a:cs typeface="Arial" panose="020B0604020202020204" pitchFamily="34" charset="0"/>
              </a:rPr>
              <a:t>TOEIC L&amp;R)</a:t>
            </a:r>
            <a:r>
              <a:rPr lang="ja-JP" altLang="en-US" sz="855" dirty="0">
                <a:solidFill>
                  <a:schemeClr val="tx1">
                    <a:lumMod val="75000"/>
                    <a:lumOff val="25000"/>
                  </a:schemeClr>
                </a:solidFill>
                <a:latin typeface="Arial" panose="020B0604020202020204" pitchFamily="34" charset="0"/>
                <a:cs typeface="Arial" panose="020B0604020202020204" pitchFamily="34" charset="0"/>
              </a:rPr>
              <a:t>よりゆっくりで、ネイティブスピーカー（英語を母国語とする人）が「注意深く」話す際のスピードです。</a:t>
            </a:r>
            <a:endParaRPr lang="en-US" altLang="ja-JP" sz="855"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図 8"/>
          <p:cNvPicPr>
            <a:picLocks noChangeAspect="1"/>
          </p:cNvPicPr>
          <p:nvPr/>
        </p:nvPicPr>
        <p:blipFill>
          <a:blip r:embed="rId3"/>
          <a:stretch>
            <a:fillRect/>
          </a:stretch>
        </p:blipFill>
        <p:spPr>
          <a:xfrm>
            <a:off x="776096" y="3461252"/>
            <a:ext cx="709567" cy="709567"/>
          </a:xfrm>
          <a:prstGeom prst="rect">
            <a:avLst/>
          </a:prstGeom>
        </p:spPr>
      </p:pic>
      <p:pic>
        <p:nvPicPr>
          <p:cNvPr id="11" name="図 10"/>
          <p:cNvPicPr>
            <a:picLocks noChangeAspect="1"/>
          </p:cNvPicPr>
          <p:nvPr/>
        </p:nvPicPr>
        <p:blipFill>
          <a:blip r:embed="rId4"/>
          <a:stretch>
            <a:fillRect/>
          </a:stretch>
        </p:blipFill>
        <p:spPr>
          <a:xfrm>
            <a:off x="3142352" y="3465582"/>
            <a:ext cx="723595" cy="723595"/>
          </a:xfrm>
          <a:prstGeom prst="rect">
            <a:avLst/>
          </a:prstGeom>
        </p:spPr>
      </p:pic>
      <p:grpSp>
        <p:nvGrpSpPr>
          <p:cNvPr id="54" name="グループ化 53"/>
          <p:cNvGrpSpPr/>
          <p:nvPr/>
        </p:nvGrpSpPr>
        <p:grpSpPr>
          <a:xfrm>
            <a:off x="562981" y="4644099"/>
            <a:ext cx="5717976" cy="224317"/>
            <a:chOff x="479484" y="2103855"/>
            <a:chExt cx="6685862" cy="262287"/>
          </a:xfrm>
        </p:grpSpPr>
        <p:cxnSp>
          <p:nvCxnSpPr>
            <p:cNvPr id="55" name="直線コネクタ 54"/>
            <p:cNvCxnSpPr/>
            <p:nvPr/>
          </p:nvCxnSpPr>
          <p:spPr>
            <a:xfrm>
              <a:off x="479484" y="2358522"/>
              <a:ext cx="6685862" cy="7620"/>
            </a:xfrm>
            <a:prstGeom prst="line">
              <a:avLst/>
            </a:prstGeom>
            <a:ln w="12700">
              <a:solidFill>
                <a:srgbClr val="DFAC27"/>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511357" y="2103855"/>
              <a:ext cx="45720" cy="259080"/>
            </a:xfrm>
            <a:prstGeom prst="rect">
              <a:avLst/>
            </a:prstGeom>
            <a:solidFill>
              <a:srgbClr val="DFA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8" name="正方形/長方形 57"/>
            <p:cNvSpPr/>
            <p:nvPr/>
          </p:nvSpPr>
          <p:spPr>
            <a:xfrm>
              <a:off x="479484" y="2103855"/>
              <a:ext cx="45720" cy="259080"/>
            </a:xfrm>
            <a:prstGeom prst="rect">
              <a:avLst/>
            </a:prstGeom>
            <a:solidFill>
              <a:srgbClr val="D3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pic>
        <p:nvPicPr>
          <p:cNvPr id="3" name="図 2"/>
          <p:cNvPicPr>
            <a:picLocks noChangeAspect="1"/>
          </p:cNvPicPr>
          <p:nvPr/>
        </p:nvPicPr>
        <p:blipFill>
          <a:blip r:embed="rId5"/>
          <a:stretch>
            <a:fillRect/>
          </a:stretch>
        </p:blipFill>
        <p:spPr>
          <a:xfrm>
            <a:off x="536093" y="6819207"/>
            <a:ext cx="5763016" cy="1719953"/>
          </a:xfrm>
          <a:prstGeom prst="rect">
            <a:avLst/>
          </a:prstGeom>
          <a:ln w="19050">
            <a:solidFill>
              <a:srgbClr val="DFAC27"/>
            </a:solidFill>
          </a:ln>
        </p:spPr>
      </p:pic>
      <p:sp>
        <p:nvSpPr>
          <p:cNvPr id="33" name="テキスト ボックス 32"/>
          <p:cNvSpPr txBox="1"/>
          <p:nvPr/>
        </p:nvSpPr>
        <p:spPr>
          <a:xfrm>
            <a:off x="607041" y="1914718"/>
            <a:ext cx="5644615" cy="276551"/>
          </a:xfrm>
          <a:prstGeom prst="rect">
            <a:avLst/>
          </a:prstGeom>
          <a:noFill/>
        </p:spPr>
        <p:txBody>
          <a:bodyPr wrap="square" rtlCol="0">
            <a:spAutoFit/>
          </a:bodyPr>
          <a:lstStyle/>
          <a:p>
            <a:r>
              <a:rPr lang="en-US" altLang="ja-JP" sz="1197" b="1" i="1" dirty="0">
                <a:solidFill>
                  <a:schemeClr val="tx1">
                    <a:lumMod val="75000"/>
                    <a:lumOff val="25000"/>
                  </a:schemeClr>
                </a:solidFill>
                <a:latin typeface="Arial" panose="020B0604020202020204" pitchFamily="34" charset="0"/>
                <a:cs typeface="Arial" panose="020B0604020202020204" pitchFamily="34" charset="0"/>
              </a:rPr>
              <a:t>TOEIC Bridge</a:t>
            </a:r>
            <a:r>
              <a:rPr lang="ja-JP" altLang="en-US" sz="513"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197" b="1" dirty="0">
                <a:solidFill>
                  <a:schemeClr val="tx1">
                    <a:lumMod val="75000"/>
                    <a:lumOff val="25000"/>
                  </a:schemeClr>
                </a:solidFill>
                <a:latin typeface="Arial" panose="020B0604020202020204" pitchFamily="34" charset="0"/>
                <a:cs typeface="Arial" panose="020B0604020202020204" pitchFamily="34" charset="0"/>
              </a:rPr>
              <a:t> Listening &amp; Reading Tests</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（以下、</a:t>
            </a:r>
            <a:r>
              <a:rPr lang="en-US" altLang="ja-JP" sz="1027" b="1" dirty="0">
                <a:solidFill>
                  <a:schemeClr val="tx1">
                    <a:lumMod val="75000"/>
                    <a:lumOff val="25000"/>
                  </a:schemeClr>
                </a:solidFill>
                <a:latin typeface="Arial" panose="020B0604020202020204" pitchFamily="34" charset="0"/>
                <a:cs typeface="Arial" panose="020B0604020202020204" pitchFamily="34" charset="0"/>
              </a:rPr>
              <a:t>TOEIC Bridge L&amp;R</a:t>
            </a:r>
            <a:r>
              <a:rPr lang="ja-JP" altLang="en-US" sz="1027" b="1" dirty="0">
                <a:solidFill>
                  <a:schemeClr val="tx1">
                    <a:lumMod val="75000"/>
                    <a:lumOff val="25000"/>
                  </a:schemeClr>
                </a:solidFill>
                <a:latin typeface="Arial" panose="020B0604020202020204" pitchFamily="34" charset="0"/>
                <a:cs typeface="Arial" panose="020B0604020202020204" pitchFamily="34" charset="0"/>
              </a:rPr>
              <a:t>）</a:t>
            </a:r>
            <a:r>
              <a:rPr lang="ja-JP" altLang="en-US" sz="1197" b="1" dirty="0">
                <a:solidFill>
                  <a:schemeClr val="tx1">
                    <a:lumMod val="75000"/>
                    <a:lumOff val="25000"/>
                  </a:schemeClr>
                </a:solidFill>
                <a:latin typeface="Arial" panose="020B0604020202020204" pitchFamily="34" charset="0"/>
                <a:cs typeface="Arial" panose="020B0604020202020204" pitchFamily="34" charset="0"/>
              </a:rPr>
              <a:t>とは</a:t>
            </a:r>
            <a:endParaRPr lang="en-US" altLang="ja-JP" sz="1197"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4" name="グループ化 33"/>
          <p:cNvGrpSpPr/>
          <p:nvPr/>
        </p:nvGrpSpPr>
        <p:grpSpPr>
          <a:xfrm>
            <a:off x="543113" y="1948151"/>
            <a:ext cx="5717976" cy="224317"/>
            <a:chOff x="479484" y="2103855"/>
            <a:chExt cx="6685862" cy="262287"/>
          </a:xfrm>
        </p:grpSpPr>
        <p:cxnSp>
          <p:nvCxnSpPr>
            <p:cNvPr id="35" name="直線コネクタ 34"/>
            <p:cNvCxnSpPr/>
            <p:nvPr/>
          </p:nvCxnSpPr>
          <p:spPr>
            <a:xfrm>
              <a:off x="479484" y="2358522"/>
              <a:ext cx="6685862" cy="7620"/>
            </a:xfrm>
            <a:prstGeom prst="line">
              <a:avLst/>
            </a:prstGeom>
            <a:ln w="12700">
              <a:solidFill>
                <a:srgbClr val="DFAC27"/>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11357" y="2103855"/>
              <a:ext cx="45720" cy="259080"/>
            </a:xfrm>
            <a:prstGeom prst="rect">
              <a:avLst/>
            </a:prstGeom>
            <a:solidFill>
              <a:srgbClr val="DFA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4" name="正方形/長方形 43"/>
            <p:cNvSpPr/>
            <p:nvPr/>
          </p:nvSpPr>
          <p:spPr>
            <a:xfrm>
              <a:off x="479484" y="2103855"/>
              <a:ext cx="45720" cy="259080"/>
            </a:xfrm>
            <a:prstGeom prst="rect">
              <a:avLst/>
            </a:prstGeom>
            <a:solidFill>
              <a:srgbClr val="D3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cxnSp>
        <p:nvCxnSpPr>
          <p:cNvPr id="45" name="直線コネクタ 44"/>
          <p:cNvCxnSpPr/>
          <p:nvPr/>
        </p:nvCxnSpPr>
        <p:spPr>
          <a:xfrm>
            <a:off x="3932690" y="3753864"/>
            <a:ext cx="684284" cy="0"/>
          </a:xfrm>
          <a:prstGeom prst="line">
            <a:avLst/>
          </a:prstGeom>
          <a:ln w="6350">
            <a:solidFill>
              <a:srgbClr val="D3750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93491" y="6565991"/>
            <a:ext cx="5787466" cy="223907"/>
          </a:xfrm>
          <a:prstGeom prst="rect">
            <a:avLst/>
          </a:prstGeom>
          <a:noFill/>
        </p:spPr>
        <p:txBody>
          <a:bodyPr wrap="square" rtlCol="0">
            <a:spAutoFit/>
          </a:bodyPr>
          <a:lstStyle/>
          <a:p>
            <a:r>
              <a:rPr lang="en-US" altLang="ja-JP" sz="855" b="1" dirty="0">
                <a:solidFill>
                  <a:srgbClr val="FF0000"/>
                </a:solidFill>
                <a:latin typeface="Arial" panose="020B0604020202020204" pitchFamily="34" charset="0"/>
                <a:cs typeface="Arial" panose="020B0604020202020204" pitchFamily="34" charset="0"/>
              </a:rPr>
              <a:t>※</a:t>
            </a:r>
            <a:r>
              <a:rPr lang="ja-JP" altLang="en-US" sz="855" b="1" dirty="0">
                <a:solidFill>
                  <a:srgbClr val="FF0000"/>
                </a:solidFill>
                <a:latin typeface="Arial" panose="020B0604020202020204" pitchFamily="34" charset="0"/>
                <a:cs typeface="Arial" panose="020B0604020202020204" pitchFamily="34" charset="0"/>
              </a:rPr>
              <a:t>リーディングテストは、テスト時間内であれば、一度解答した問題の確認・修正等が可能です。（リスニングは不可）</a:t>
            </a:r>
            <a:endParaRPr lang="en-US" altLang="ja-JP" sz="855" b="1" dirty="0">
              <a:solidFill>
                <a:srgbClr val="FF0000"/>
              </a:solidFill>
              <a:latin typeface="Arial" panose="020B0604020202020204" pitchFamily="34" charset="0"/>
              <a:cs typeface="Arial" panose="020B0604020202020204" pitchFamily="34" charset="0"/>
            </a:endParaRPr>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986" y="8674377"/>
            <a:ext cx="1380103" cy="399184"/>
          </a:xfrm>
          <a:prstGeom prst="rect">
            <a:avLst/>
          </a:prstGeom>
        </p:spPr>
      </p:pic>
      <p:sp>
        <p:nvSpPr>
          <p:cNvPr id="46" name="テキスト ボックス 45"/>
          <p:cNvSpPr txBox="1"/>
          <p:nvPr/>
        </p:nvSpPr>
        <p:spPr>
          <a:xfrm>
            <a:off x="1885704" y="8830190"/>
            <a:ext cx="4862110" cy="250197"/>
          </a:xfrm>
          <a:prstGeom prst="rect">
            <a:avLst/>
          </a:prstGeom>
          <a:noFill/>
        </p:spPr>
        <p:txBody>
          <a:bodyPr wrap="square" rtlCol="0">
            <a:spAutoFit/>
          </a:bodyPr>
          <a:lstStyle/>
          <a:p>
            <a:r>
              <a:rPr lang="en-US" altLang="ja-JP" sz="513" dirty="0">
                <a:solidFill>
                  <a:schemeClr val="bg1"/>
                </a:solidFill>
              </a:rPr>
              <a:t>Copyright © 2020 by ETS. All rights reserved. ETS, the ETS logo, PROPELL, TOEIC and TOEIC BRIDGE are registered trademarks of ETS, Princeton, New Jersey, USA, and used in Japan under license. Portions are copyrighted by ETS and used with permission.  </a:t>
            </a:r>
            <a:endParaRPr lang="ja-JP" altLang="en-US" sz="513" dirty="0">
              <a:solidFill>
                <a:schemeClr val="bg1"/>
              </a:solidFill>
            </a:endParaRPr>
          </a:p>
        </p:txBody>
      </p:sp>
      <p:graphicFrame>
        <p:nvGraphicFramePr>
          <p:cNvPr id="48" name="表 47"/>
          <p:cNvGraphicFramePr>
            <a:graphicFrameLocks noGrp="1"/>
          </p:cNvGraphicFramePr>
          <p:nvPr>
            <p:extLst>
              <p:ext uri="{D42A27DB-BD31-4B8C-83A1-F6EECF244321}">
                <p14:modId xmlns:p14="http://schemas.microsoft.com/office/powerpoint/2010/main" val="323067760"/>
              </p:ext>
            </p:extLst>
          </p:nvPr>
        </p:nvGraphicFramePr>
        <p:xfrm>
          <a:off x="250785" y="670675"/>
          <a:ext cx="6264000" cy="640080"/>
        </p:xfrm>
        <a:graphic>
          <a:graphicData uri="http://schemas.openxmlformats.org/drawingml/2006/table">
            <a:tbl>
              <a:tblPr firstRow="1" bandRow="1">
                <a:tableStyleId>{5C22544A-7EE6-4342-B048-85BDC9FD1C3A}</a:tableStyleId>
              </a:tblPr>
              <a:tblGrid>
                <a:gridCol w="1295616">
                  <a:extLst>
                    <a:ext uri="{9D8B030D-6E8A-4147-A177-3AD203B41FA5}">
                      <a16:colId xmlns:a16="http://schemas.microsoft.com/office/drawing/2014/main" val="20000"/>
                    </a:ext>
                  </a:extLst>
                </a:gridCol>
                <a:gridCol w="4968384">
                  <a:extLst>
                    <a:ext uri="{9D8B030D-6E8A-4147-A177-3AD203B41FA5}">
                      <a16:colId xmlns:a16="http://schemas.microsoft.com/office/drawing/2014/main" val="20001"/>
                    </a:ext>
                  </a:extLst>
                </a:gridCol>
              </a:tblGrid>
              <a:tr h="392029">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令和</a:t>
                      </a:r>
                      <a:r>
                        <a:rPr kumimoji="1" lang="en-US" altLang="ja-JP" sz="1800" b="1" dirty="0">
                          <a:solidFill>
                            <a:schemeClr val="tx1"/>
                          </a:solidFill>
                          <a:latin typeface="Meiryo UI" panose="020B0604030504040204" pitchFamily="50" charset="-128"/>
                          <a:ea typeface="Meiryo UI" panose="020B0604030504040204" pitchFamily="50" charset="-128"/>
                        </a:rPr>
                        <a:t>7</a:t>
                      </a:r>
                      <a:r>
                        <a:rPr kumimoji="1" lang="ja-JP" altLang="en-US" sz="1800" b="1" dirty="0">
                          <a:solidFill>
                            <a:schemeClr val="tx1"/>
                          </a:solidFill>
                          <a:latin typeface="Meiryo UI" panose="020B0604030504040204" pitchFamily="50" charset="-128"/>
                          <a:ea typeface="Meiryo UI" panose="020B0604030504040204" pitchFamily="50" charset="-128"/>
                        </a:rPr>
                        <a:t>年度</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rPr>
                        <a:t>受験期間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sz="1800" dirty="0">
                          <a:solidFill>
                            <a:schemeClr val="tx1"/>
                          </a:solidFill>
                          <a:latin typeface="Meiryo UI" panose="020B0604030504040204" pitchFamily="50" charset="-128"/>
                          <a:ea typeface="Meiryo UI" panose="020B0604030504040204" pitchFamily="50" charset="-128"/>
                        </a:rPr>
                        <a:t>2025</a:t>
                      </a:r>
                      <a:r>
                        <a:rPr kumimoji="1" lang="ja-JP" altLang="en-US" sz="1800" dirty="0">
                          <a:solidFill>
                            <a:schemeClr val="tx1"/>
                          </a:solidFill>
                          <a:latin typeface="Meiryo UI" panose="020B0604030504040204" pitchFamily="50" charset="-128"/>
                          <a:ea typeface="Meiryo UI" panose="020B0604030504040204" pitchFamily="50" charset="-128"/>
                        </a:rPr>
                        <a:t>年</a:t>
                      </a:r>
                      <a:r>
                        <a:rPr kumimoji="1" lang="en-US" altLang="ja-JP" sz="1800" dirty="0">
                          <a:solidFill>
                            <a:schemeClr val="tx1"/>
                          </a:solidFill>
                          <a:latin typeface="Meiryo UI" panose="020B0604030504040204" pitchFamily="50" charset="-128"/>
                          <a:ea typeface="Meiryo UI" panose="020B0604030504040204" pitchFamily="50" charset="-128"/>
                        </a:rPr>
                        <a:t>4</a:t>
                      </a:r>
                      <a:r>
                        <a:rPr kumimoji="1" lang="ja-JP" altLang="en-US" sz="1800" dirty="0">
                          <a:solidFill>
                            <a:schemeClr val="tx1"/>
                          </a:solidFill>
                          <a:latin typeface="Meiryo UI" panose="020B0604030504040204" pitchFamily="50" charset="-128"/>
                          <a:ea typeface="Meiryo UI" panose="020B0604030504040204" pitchFamily="50" charset="-128"/>
                        </a:rPr>
                        <a:t>月</a:t>
                      </a:r>
                      <a:r>
                        <a:rPr kumimoji="1" lang="en-US" altLang="ja-JP" sz="1800" dirty="0">
                          <a:solidFill>
                            <a:schemeClr val="tx1"/>
                          </a:solidFill>
                          <a:latin typeface="Meiryo UI" panose="020B0604030504040204" pitchFamily="50" charset="-128"/>
                          <a:ea typeface="Meiryo UI" panose="020B0604030504040204" pitchFamily="50" charset="-128"/>
                        </a:rPr>
                        <a:t>1</a:t>
                      </a:r>
                      <a:r>
                        <a:rPr kumimoji="1" lang="ja-JP" altLang="en-US" sz="1800" dirty="0">
                          <a:solidFill>
                            <a:schemeClr val="tx1"/>
                          </a:solidFill>
                          <a:latin typeface="Meiryo UI" panose="020B0604030504040204" pitchFamily="50" charset="-128"/>
                          <a:ea typeface="Meiryo UI" panose="020B0604030504040204" pitchFamily="50" charset="-128"/>
                        </a:rPr>
                        <a:t>日（火）</a:t>
                      </a:r>
                      <a:endParaRPr kumimoji="1" lang="en-US" altLang="ja-JP" sz="1800" dirty="0">
                        <a:solidFill>
                          <a:schemeClr val="tx1"/>
                        </a:solidFill>
                        <a:latin typeface="Meiryo UI" panose="020B0604030504040204" pitchFamily="50" charset="-128"/>
                        <a:ea typeface="Meiryo UI" panose="020B0604030504040204" pitchFamily="50" charset="-128"/>
                      </a:endParaRPr>
                    </a:p>
                    <a:p>
                      <a:pPr algn="ctr"/>
                      <a:r>
                        <a:rPr kumimoji="1" lang="ja-JP" altLang="en-US" sz="1800" dirty="0">
                          <a:solidFill>
                            <a:schemeClr val="tx1"/>
                          </a:solidFill>
                          <a:latin typeface="Meiryo UI" panose="020B0604030504040204" pitchFamily="50" charset="-128"/>
                          <a:ea typeface="Meiryo UI" panose="020B0604030504040204" pitchFamily="50" charset="-128"/>
                        </a:rPr>
                        <a:t>～　</a:t>
                      </a:r>
                      <a:r>
                        <a:rPr kumimoji="1" lang="en-US" altLang="ja-JP" sz="1800" dirty="0">
                          <a:solidFill>
                            <a:schemeClr val="tx1"/>
                          </a:solidFill>
                          <a:latin typeface="Meiryo UI" panose="020B0604030504040204" pitchFamily="50" charset="-128"/>
                          <a:ea typeface="Meiryo UI" panose="020B0604030504040204" pitchFamily="50" charset="-128"/>
                        </a:rPr>
                        <a:t>4</a:t>
                      </a:r>
                      <a:r>
                        <a:rPr kumimoji="1" lang="ja-JP" altLang="en-US" sz="1800" dirty="0">
                          <a:solidFill>
                            <a:schemeClr val="tx1"/>
                          </a:solidFill>
                          <a:latin typeface="Meiryo UI" panose="020B0604030504040204" pitchFamily="50" charset="-128"/>
                          <a:ea typeface="Meiryo UI" panose="020B0604030504040204" pitchFamily="50" charset="-128"/>
                        </a:rPr>
                        <a:t>月</a:t>
                      </a:r>
                      <a:r>
                        <a:rPr kumimoji="1" lang="en-US" altLang="ja-JP" sz="1800" dirty="0">
                          <a:solidFill>
                            <a:schemeClr val="tx1"/>
                          </a:solidFill>
                          <a:latin typeface="Meiryo UI" panose="020B0604030504040204" pitchFamily="50" charset="-128"/>
                          <a:ea typeface="Meiryo UI" panose="020B0604030504040204" pitchFamily="50" charset="-128"/>
                        </a:rPr>
                        <a:t>3</a:t>
                      </a:r>
                      <a:r>
                        <a:rPr kumimoji="1" lang="ja-JP" altLang="en-US" sz="1800" dirty="0">
                          <a:solidFill>
                            <a:schemeClr val="tx1"/>
                          </a:solidFill>
                          <a:latin typeface="Meiryo UI" panose="020B0604030504040204" pitchFamily="50" charset="-128"/>
                          <a:ea typeface="Meiryo UI" panose="020B0604030504040204" pitchFamily="50" charset="-128"/>
                        </a:rPr>
                        <a:t>日（木）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49" name="図 48"/>
          <p:cNvPicPr>
            <a:picLocks noChangeAspect="1"/>
          </p:cNvPicPr>
          <p:nvPr/>
        </p:nvPicPr>
        <p:blipFill>
          <a:blip r:embed="rId7">
            <a:extLst>
              <a:ext uri="{BEBA8EAE-BF5A-486C-A8C5-ECC9F3942E4B}">
                <a14:imgProps xmlns:a14="http://schemas.microsoft.com/office/drawing/2010/main">
                  <a14:imgLayer r:embed="rId8">
                    <a14:imgEffect>
                      <a14:backgroundRemoval t="4825" b="97368" l="1096" r="98082">
                        <a14:foregroundMark x1="9041" y1="31579" x2="9041" y2="31579"/>
                        <a14:foregroundMark x1="12603" y1="40789" x2="12603" y2="40789"/>
                        <a14:foregroundMark x1="25479" y1="40351" x2="25479" y2="40351"/>
                        <a14:foregroundMark x1="36712" y1="47807" x2="36712" y2="47807"/>
                        <a14:foregroundMark x1="71096" y1="20614" x2="71096" y2="20614"/>
                        <a14:foregroundMark x1="72603" y1="50877" x2="72603" y2="50877"/>
                        <a14:foregroundMark x1="77397" y1="53509" x2="77397" y2="53509"/>
                        <a14:foregroundMark x1="94658" y1="76316" x2="94658" y2="76316"/>
                      </a14:backgroundRemoval>
                    </a14:imgEffect>
                  </a14:imgLayer>
                </a14:imgProps>
              </a:ext>
            </a:extLst>
          </a:blip>
          <a:stretch>
            <a:fillRect/>
          </a:stretch>
        </p:blipFill>
        <p:spPr>
          <a:xfrm>
            <a:off x="-26205" y="9745"/>
            <a:ext cx="1039391" cy="324632"/>
          </a:xfrm>
          <a:prstGeom prst="rect">
            <a:avLst/>
          </a:prstGeom>
        </p:spPr>
      </p:pic>
    </p:spTree>
    <p:extLst>
      <p:ext uri="{BB962C8B-B14F-4D97-AF65-F5344CB8AC3E}">
        <p14:creationId xmlns:p14="http://schemas.microsoft.com/office/powerpoint/2010/main" val="42332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9" name="テキスト ボックス 8"/>
          <p:cNvSpPr txBox="1"/>
          <p:nvPr/>
        </p:nvSpPr>
        <p:spPr>
          <a:xfrm>
            <a:off x="1386999" y="457200"/>
            <a:ext cx="4673331" cy="276999"/>
          </a:xfrm>
          <a:prstGeom prst="rect">
            <a:avLst/>
          </a:prstGeom>
          <a:noFill/>
        </p:spPr>
        <p:txBody>
          <a:bodyPr wrap="none" rtlCol="0">
            <a:spAutoFit/>
          </a:bodyPr>
          <a:lstStyle/>
          <a:p>
            <a:r>
              <a:rPr lang="en-US" altLang="ja-JP" sz="1200" b="1" i="1" dirty="0">
                <a:latin typeface="Meiryo UI" panose="020B0604030504040204" pitchFamily="50" charset="-128"/>
                <a:ea typeface="Meiryo UI" panose="020B0604030504040204" pitchFamily="50" charset="-128"/>
              </a:rPr>
              <a:t>TOEIC</a:t>
            </a:r>
            <a:r>
              <a:rPr lang="en-US" altLang="ja-JP" sz="1200" b="1" dirty="0">
                <a:latin typeface="Meiryo UI" panose="020B0604030504040204" pitchFamily="50" charset="-128"/>
                <a:ea typeface="Meiryo UI" panose="020B0604030504040204" pitchFamily="50" charset="-128"/>
              </a:rPr>
              <a:t> </a:t>
            </a:r>
            <a:r>
              <a:rPr lang="en-US" altLang="ja-JP" sz="1200" b="1" baseline="30000"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 Listening &amp; Reading IP</a:t>
            </a:r>
            <a:r>
              <a:rPr lang="ja-JP" altLang="ja-JP" sz="1200" b="1" dirty="0">
                <a:latin typeface="Meiryo UI" panose="020B0604030504040204" pitchFamily="50" charset="-128"/>
                <a:ea typeface="Meiryo UI" panose="020B0604030504040204" pitchFamily="50" charset="-128"/>
              </a:rPr>
              <a:t>テスト</a:t>
            </a:r>
            <a:r>
              <a:rPr lang="en-US" altLang="ja-JP"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オンライン</a:t>
            </a:r>
            <a:r>
              <a:rPr lang="en-US" altLang="ja-JP"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受験のしおり</a:t>
            </a:r>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0" y="750573"/>
            <a:ext cx="3728853" cy="261610"/>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a:t>
            </a:r>
            <a:r>
              <a:rPr lang="ja-JP" altLang="ja-JP" sz="1050" b="1" dirty="0">
                <a:latin typeface="Meiryo UI" panose="020B0604030504040204" pitchFamily="50" charset="-128"/>
                <a:ea typeface="Meiryo UI" panose="020B0604030504040204" pitchFamily="50" charset="-128"/>
              </a:rPr>
              <a:t>受験にあたっての注意事項</a:t>
            </a:r>
            <a:endParaRPr lang="ja-JP" altLang="ja-JP" sz="105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0403" y="958681"/>
            <a:ext cx="6854971" cy="1061829"/>
          </a:xfrm>
          <a:prstGeom prst="rect">
            <a:avLst/>
          </a:prstGeom>
          <a:noFill/>
        </p:spPr>
        <p:txBody>
          <a:bodyPr wrap="square" rtlCol="0">
            <a:spAutoFit/>
          </a:bodyPr>
          <a:lstStyle/>
          <a:p>
            <a:pPr lvl="0"/>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受験は</a:t>
            </a:r>
            <a:r>
              <a:rPr lang="en-US" altLang="ja-JP" sz="900" dirty="0">
                <a:latin typeface="Meiryo UI" panose="020B0604030504040204" pitchFamily="50" charset="-128"/>
                <a:ea typeface="Meiryo UI" panose="020B0604030504040204" pitchFamily="50" charset="-128"/>
              </a:rPr>
              <a:t>24</a:t>
            </a:r>
            <a:r>
              <a:rPr lang="ja-JP" altLang="ja-JP" sz="900" dirty="0">
                <a:latin typeface="Meiryo UI" panose="020B0604030504040204" pitchFamily="50" charset="-128"/>
                <a:ea typeface="Meiryo UI" panose="020B0604030504040204" pitchFamily="50" charset="-128"/>
              </a:rPr>
              <a:t>時間可能です。</a:t>
            </a:r>
            <a:r>
              <a:rPr lang="en-US" altLang="ja-JP" sz="900" b="1" u="sng" dirty="0">
                <a:solidFill>
                  <a:srgbClr val="FF0000"/>
                </a:solidFill>
                <a:latin typeface="Meiryo UI" panose="020B0604030504040204" pitchFamily="50" charset="-128"/>
                <a:ea typeface="Meiryo UI" panose="020B0604030504040204" pitchFamily="50" charset="-128"/>
              </a:rPr>
              <a:t>4</a:t>
            </a:r>
            <a:r>
              <a:rPr lang="ja-JP" altLang="en-US" sz="900" b="1" u="sng" dirty="0">
                <a:solidFill>
                  <a:srgbClr val="FF0000"/>
                </a:solidFill>
                <a:latin typeface="Meiryo UI" panose="020B0604030504040204" pitchFamily="50" charset="-128"/>
                <a:ea typeface="Meiryo UI" panose="020B0604030504040204" pitchFamily="50" charset="-128"/>
              </a:rPr>
              <a:t>月</a:t>
            </a:r>
            <a:r>
              <a:rPr lang="en-US" altLang="ja-JP" sz="900" b="1" u="sng" dirty="0">
                <a:solidFill>
                  <a:srgbClr val="FF0000"/>
                </a:solidFill>
                <a:latin typeface="Meiryo UI" panose="020B0604030504040204" pitchFamily="50" charset="-128"/>
                <a:ea typeface="Meiryo UI" panose="020B0604030504040204" pitchFamily="50" charset="-128"/>
              </a:rPr>
              <a:t>3</a:t>
            </a:r>
            <a:r>
              <a:rPr lang="ja-JP" altLang="en-US" sz="900" b="1" u="sng">
                <a:solidFill>
                  <a:srgbClr val="FF0000"/>
                </a:solidFill>
                <a:latin typeface="Meiryo UI" panose="020B0604030504040204" pitchFamily="50" charset="-128"/>
                <a:ea typeface="Meiryo UI" panose="020B0604030504040204" pitchFamily="50" charset="-128"/>
              </a:rPr>
              <a:t>日（木）</a:t>
            </a:r>
            <a:r>
              <a:rPr lang="en-US" altLang="ja-JP" sz="900" b="1" u="sng" dirty="0">
                <a:solidFill>
                  <a:srgbClr val="FF0000"/>
                </a:solidFill>
                <a:latin typeface="Meiryo UI" panose="020B0604030504040204" pitchFamily="50" charset="-128"/>
                <a:ea typeface="Meiryo UI" panose="020B0604030504040204" pitchFamily="50" charset="-128"/>
              </a:rPr>
              <a:t>23:59</a:t>
            </a:r>
            <a:r>
              <a:rPr lang="ja-JP" altLang="ja-JP" sz="900" b="1" u="sng" dirty="0" err="1">
                <a:solidFill>
                  <a:srgbClr val="FF0000"/>
                </a:solidFill>
                <a:latin typeface="Meiryo UI" panose="020B0604030504040204" pitchFamily="50" charset="-128"/>
                <a:ea typeface="Meiryo UI" panose="020B0604030504040204" pitchFamily="50" charset="-128"/>
              </a:rPr>
              <a:t>までに</a:t>
            </a:r>
            <a:r>
              <a:rPr lang="ja-JP" altLang="ja-JP" sz="900" dirty="0">
                <a:latin typeface="Meiryo UI" panose="020B0604030504040204" pitchFamily="50" charset="-128"/>
                <a:ea typeface="Meiryo UI" panose="020B0604030504040204" pitchFamily="50" charset="-128"/>
              </a:rPr>
              <a:t>必ず受験を終了してください。</a:t>
            </a:r>
          </a:p>
          <a:p>
            <a:pPr lvl="0"/>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音声を使用した問題が出題されますので、必要に応じてヘッドフォンやイヤホンをご準備ください。</a:t>
            </a:r>
          </a:p>
          <a:p>
            <a:pPr lvl="0"/>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試験時間を満了したもの（タイマーのカウントダウンがゼロになったもの）および“</a:t>
            </a:r>
            <a:r>
              <a:rPr lang="en-US" altLang="ja-JP" sz="900" dirty="0">
                <a:latin typeface="Meiryo UI" panose="020B0604030504040204" pitchFamily="50" charset="-128"/>
                <a:ea typeface="Meiryo UI" panose="020B0604030504040204" pitchFamily="50" charset="-128"/>
              </a:rPr>
              <a:t>Finish Test”</a:t>
            </a:r>
            <a:r>
              <a:rPr lang="ja-JP" altLang="ja-JP" sz="900" dirty="0" err="1">
                <a:latin typeface="Meiryo UI" panose="020B0604030504040204" pitchFamily="50" charset="-128"/>
                <a:ea typeface="Meiryo UI" panose="020B0604030504040204" pitchFamily="50" charset="-128"/>
              </a:rPr>
              <a:t>を押</a:t>
            </a:r>
            <a:r>
              <a:rPr lang="ja-JP" altLang="ja-JP" sz="900" dirty="0">
                <a:latin typeface="Meiryo UI" panose="020B0604030504040204" pitchFamily="50" charset="-128"/>
                <a:ea typeface="Meiryo UI" panose="020B0604030504040204" pitchFamily="50" charset="-128"/>
              </a:rPr>
              <a:t>下したものを試験終了とみなします。</a:t>
            </a:r>
          </a:p>
          <a:p>
            <a:r>
              <a:rPr lang="ja-JP" altLang="en-US" sz="900" dirty="0">
                <a:latin typeface="Meiryo UI" panose="020B0604030504040204" pitchFamily="50" charset="-128"/>
                <a:ea typeface="Meiryo UI" panose="020B0604030504040204" pitchFamily="50" charset="-128"/>
              </a:rPr>
              <a:t>　　</a:t>
            </a:r>
            <a:r>
              <a:rPr lang="ja-JP" altLang="ja-JP" sz="900" b="1" dirty="0">
                <a:solidFill>
                  <a:srgbClr val="FF0000"/>
                </a:solidFill>
                <a:latin typeface="Meiryo UI" panose="020B0604030504040204" pitchFamily="50" charset="-128"/>
                <a:ea typeface="Meiryo UI" panose="020B0604030504040204" pitchFamily="50" charset="-128"/>
              </a:rPr>
              <a:t>※スコア表示画面まで進まずにブラウザを閉じた場合、採点されませんのでご注意ください。</a:t>
            </a:r>
          </a:p>
          <a:p>
            <a:pPr lvl="0"/>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PC</a:t>
            </a:r>
            <a:r>
              <a:rPr lang="ja-JP" altLang="ja-JP" sz="900" dirty="0">
                <a:latin typeface="Meiryo UI" panose="020B0604030504040204" pitchFamily="50" charset="-128"/>
                <a:ea typeface="Meiryo UI" panose="020B0604030504040204" pitchFamily="50" charset="-128"/>
              </a:rPr>
              <a:t>の動作環境について、以下の条件をご確認ください。</a:t>
            </a:r>
            <a:endParaRPr lang="en-US" altLang="ja-JP" sz="900" dirty="0">
              <a:latin typeface="Meiryo UI" panose="020B0604030504040204" pitchFamily="50" charset="-128"/>
              <a:ea typeface="Meiryo UI" panose="020B0604030504040204" pitchFamily="50" charset="-128"/>
            </a:endParaRPr>
          </a:p>
          <a:p>
            <a:pPr lvl="0"/>
            <a:r>
              <a:rPr lang="ja-JP" altLang="en-US" sz="900" dirty="0">
                <a:latin typeface="Meiryo UI" panose="020B0604030504040204" pitchFamily="50" charset="-128"/>
                <a:ea typeface="Meiryo UI" panose="020B0604030504040204" pitchFamily="50" charset="-128"/>
              </a:rPr>
              <a:t> </a:t>
            </a:r>
            <a:r>
              <a:rPr lang="ja-JP" altLang="ja-JP" sz="900" dirty="0"/>
              <a:t>※以下の動作環境でも受験ができない場合は、本文末尾のヘルプデスクまでお問合せください。</a:t>
            </a:r>
            <a:endParaRPr lang="en-US" altLang="ja-JP" sz="900" dirty="0">
              <a:latin typeface="Meiryo UI" panose="020B0604030504040204" pitchFamily="50" charset="-128"/>
              <a:ea typeface="Meiryo UI" panose="020B0604030504040204" pitchFamily="50" charset="-128"/>
            </a:endParaRPr>
          </a:p>
          <a:p>
            <a:pPr lvl="0"/>
            <a:endParaRPr lang="en-US" altLang="ja-JP" sz="9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973178275"/>
              </p:ext>
            </p:extLst>
          </p:nvPr>
        </p:nvGraphicFramePr>
        <p:xfrm>
          <a:off x="107781" y="1872165"/>
          <a:ext cx="6651528" cy="1391920"/>
        </p:xfrm>
        <a:graphic>
          <a:graphicData uri="http://schemas.openxmlformats.org/drawingml/2006/table">
            <a:tbl>
              <a:tblPr firstRow="1" bandRow="1">
                <a:tableStyleId>{5C22544A-7EE6-4342-B048-85BDC9FD1C3A}</a:tableStyleId>
              </a:tblPr>
              <a:tblGrid>
                <a:gridCol w="1969064">
                  <a:extLst>
                    <a:ext uri="{9D8B030D-6E8A-4147-A177-3AD203B41FA5}">
                      <a16:colId xmlns:a16="http://schemas.microsoft.com/office/drawing/2014/main" val="20000"/>
                    </a:ext>
                  </a:extLst>
                </a:gridCol>
                <a:gridCol w="1969064">
                  <a:extLst>
                    <a:ext uri="{9D8B030D-6E8A-4147-A177-3AD203B41FA5}">
                      <a16:colId xmlns:a16="http://schemas.microsoft.com/office/drawing/2014/main" val="20001"/>
                    </a:ext>
                  </a:extLst>
                </a:gridCol>
                <a:gridCol w="2713400">
                  <a:extLst>
                    <a:ext uri="{9D8B030D-6E8A-4147-A177-3AD203B41FA5}">
                      <a16:colId xmlns:a16="http://schemas.microsoft.com/office/drawing/2014/main" val="20002"/>
                    </a:ext>
                  </a:extLst>
                </a:gridCol>
              </a:tblGrid>
              <a:tr h="205227">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OS</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ブラウザ</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その他</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70840">
                <a:tc>
                  <a:txBody>
                    <a:bodyPr/>
                    <a:lstStyle/>
                    <a:p>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Windows 10 (64-bit </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のみ</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Windows 11 (64-bit)</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Google Chrome </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ja-JP" sz="9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Microsoft Edge </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＜モニタの解像度＞</a:t>
                      </a:r>
                      <a:b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解像度</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1024</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768</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以上、</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14</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インチ以上のモニタを推奨</a:t>
                      </a:r>
                      <a:b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＜ネットワーク環境＞</a:t>
                      </a:r>
                      <a:b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b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LAN</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　各コンピュータに</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100Mbps</a:t>
                      </a:r>
                      <a:b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br>
                      <a:r>
                        <a:rPr kumimoji="1" lang="en-US" altLang="ja-JP" sz="900" kern="1200" dirty="0" err="1">
                          <a:solidFill>
                            <a:schemeClr val="dk1"/>
                          </a:solidFill>
                          <a:effectLst/>
                          <a:latin typeface="Meiryo UI" panose="020B0604030504040204" pitchFamily="50" charset="-128"/>
                          <a:ea typeface="Meiryo UI" panose="020B0604030504040204" pitchFamily="50" charset="-128"/>
                          <a:cs typeface="+mn-cs"/>
                        </a:rPr>
                        <a:t>WiFi</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54 Mbps </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以上。</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1</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アクセスポイントにつき</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12</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台まで</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err="1">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 11 Big</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Sur</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err="1">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 12 Monterey</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err="1">
                          <a:latin typeface="Meiryo UI" panose="020B0604030504040204" pitchFamily="50" charset="-128"/>
                          <a:ea typeface="Meiryo UI" panose="020B0604030504040204" pitchFamily="50" charset="-128"/>
                        </a:rPr>
                        <a:t>macOS</a:t>
                      </a:r>
                      <a:r>
                        <a:rPr kumimoji="1" lang="en-US" altLang="ja-JP" sz="900" dirty="0">
                          <a:latin typeface="Meiryo UI" panose="020B0604030504040204" pitchFamily="50" charset="-128"/>
                          <a:ea typeface="Meiryo UI" panose="020B0604030504040204" pitchFamily="50" charset="-128"/>
                        </a:rPr>
                        <a:t> 13 Ventura</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err="1">
                          <a:latin typeface="Meiryo UI" panose="020B0604030504040204" pitchFamily="50" charset="-128"/>
                          <a:ea typeface="Meiryo UI" panose="020B0604030504040204" pitchFamily="50" charset="-128"/>
                        </a:rPr>
                        <a:t>macOS</a:t>
                      </a:r>
                      <a:r>
                        <a:rPr kumimoji="1" lang="en-US" altLang="ja-JP" sz="900" dirty="0">
                          <a:latin typeface="Meiryo UI" panose="020B0604030504040204" pitchFamily="50" charset="-128"/>
                          <a:ea typeface="Meiryo UI" panose="020B0604030504040204" pitchFamily="50" charset="-128"/>
                        </a:rPr>
                        <a:t> 14 Sonoma</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err="1">
                          <a:latin typeface="Meiryo UI" panose="020B0604030504040204" pitchFamily="50" charset="-128"/>
                          <a:ea typeface="Meiryo UI" panose="020B0604030504040204" pitchFamily="50" charset="-128"/>
                        </a:rPr>
                        <a:t>macOS</a:t>
                      </a:r>
                      <a:r>
                        <a:rPr kumimoji="1" lang="en-US" altLang="ja-JP" sz="900" dirty="0">
                          <a:latin typeface="Meiryo UI" panose="020B0604030504040204" pitchFamily="50" charset="-128"/>
                          <a:ea typeface="Meiryo UI" panose="020B0604030504040204" pitchFamily="50" charset="-128"/>
                        </a:rPr>
                        <a:t> 15 Sequoia</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ja-JP"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Google Chrome </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ja-JP" sz="9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900" b="1" kern="1200" dirty="0">
                          <a:solidFill>
                            <a:srgbClr val="FF0000"/>
                          </a:solidFill>
                          <a:effectLst/>
                          <a:latin typeface="Meiryo UI" panose="020B0604030504040204" pitchFamily="50" charset="-128"/>
                          <a:ea typeface="Meiryo UI" panose="020B0604030504040204" pitchFamily="50" charset="-128"/>
                          <a:cs typeface="+mn-cs"/>
                        </a:rPr>
                        <a:t>※</a:t>
                      </a:r>
                      <a:r>
                        <a:rPr kumimoji="1" lang="en-US" altLang="ja-JP" sz="900" b="1" kern="1200" dirty="0">
                          <a:solidFill>
                            <a:srgbClr val="FF0000"/>
                          </a:solidFill>
                          <a:effectLst/>
                          <a:latin typeface="Meiryo UI" panose="020B0604030504040204" pitchFamily="50" charset="-128"/>
                          <a:ea typeface="Meiryo UI" panose="020B0604030504040204" pitchFamily="50" charset="-128"/>
                          <a:cs typeface="+mn-cs"/>
                        </a:rPr>
                        <a:t>Safari</a:t>
                      </a:r>
                      <a:r>
                        <a:rPr kumimoji="1" lang="ja-JP" altLang="ja-JP" sz="900" b="1" kern="1200" dirty="0">
                          <a:solidFill>
                            <a:srgbClr val="FF0000"/>
                          </a:solidFill>
                          <a:effectLst/>
                          <a:latin typeface="Meiryo UI" panose="020B0604030504040204" pitchFamily="50" charset="-128"/>
                          <a:ea typeface="Meiryo UI" panose="020B0604030504040204" pitchFamily="50" charset="-128"/>
                          <a:cs typeface="+mn-cs"/>
                        </a:rPr>
                        <a:t>は対応しておりません</a:t>
                      </a:r>
                      <a:endParaRPr kumimoji="1" lang="ja-JP" altLang="en-US" sz="900" dirty="0">
                        <a:solidFill>
                          <a:srgbClr val="FF0000"/>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117406" y="3367266"/>
            <a:ext cx="6423553" cy="307777"/>
          </a:xfrm>
          <a:prstGeom prst="rect">
            <a:avLst/>
          </a:prstGeom>
          <a:noFill/>
        </p:spPr>
        <p:txBody>
          <a:bodyPr wrap="none" rtlCol="0">
            <a:spAutoFit/>
          </a:bodyPr>
          <a:lstStyle/>
          <a:p>
            <a:r>
              <a:rPr lang="ja-JP" altLang="ja-JP"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Windows/Microsoft Edge,  </a:t>
            </a:r>
            <a:r>
              <a:rPr lang="en-US" altLang="ja-JP" sz="700" dirty="0" err="1">
                <a:latin typeface="Meiryo UI" panose="020B0604030504040204" pitchFamily="50" charset="-128"/>
                <a:ea typeface="Meiryo UI" panose="020B0604030504040204" pitchFamily="50" charset="-128"/>
              </a:rPr>
              <a:t>macOS</a:t>
            </a:r>
            <a:r>
              <a:rPr lang="en-US" altLang="ja-JP" sz="700" dirty="0">
                <a:latin typeface="Meiryo UI" panose="020B0604030504040204" pitchFamily="50" charset="-128"/>
                <a:ea typeface="Meiryo UI" panose="020B0604030504040204" pitchFamily="50" charset="-128"/>
              </a:rPr>
              <a:t>/Google Chrome</a:t>
            </a:r>
            <a:r>
              <a:rPr lang="ja-JP" altLang="ja-JP" sz="700" dirty="0">
                <a:latin typeface="Meiryo UI" panose="020B0604030504040204" pitchFamily="50" charset="-128"/>
                <a:ea typeface="Meiryo UI" panose="020B0604030504040204" pitchFamily="50" charset="-128"/>
              </a:rPr>
              <a:t>については、テスト開発元の</a:t>
            </a:r>
            <a:r>
              <a:rPr lang="en-US" altLang="ja-JP" sz="700" dirty="0">
                <a:latin typeface="Meiryo UI" panose="020B0604030504040204" pitchFamily="50" charset="-128"/>
                <a:ea typeface="Meiryo UI" panose="020B0604030504040204" pitchFamily="50" charset="-128"/>
              </a:rPr>
              <a:t>Educational Testing Service (ETS)</a:t>
            </a:r>
            <a:r>
              <a:rPr lang="ja-JP" altLang="ja-JP" sz="700" dirty="0">
                <a:latin typeface="Meiryo UI" panose="020B0604030504040204" pitchFamily="50" charset="-128"/>
                <a:ea typeface="Meiryo UI" panose="020B0604030504040204" pitchFamily="50" charset="-128"/>
              </a:rPr>
              <a:t>が指定する</a:t>
            </a:r>
            <a:r>
              <a:rPr lang="en-US" altLang="ja-JP" sz="700" dirty="0">
                <a:latin typeface="Meiryo UI" panose="020B0604030504040204" pitchFamily="50" charset="-128"/>
                <a:ea typeface="Meiryo UI" panose="020B0604030504040204" pitchFamily="50" charset="-128"/>
              </a:rPr>
              <a:t>System Requirements</a:t>
            </a:r>
            <a:r>
              <a:rPr lang="ja-JP" altLang="ja-JP" sz="700" dirty="0" err="1">
                <a:latin typeface="Meiryo UI" panose="020B0604030504040204" pitchFamily="50" charset="-128"/>
                <a:ea typeface="Meiryo UI" panose="020B0604030504040204" pitchFamily="50" charset="-128"/>
              </a:rPr>
              <a:t>には</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ja-JP" sz="700" dirty="0">
                <a:latin typeface="Meiryo UI" panose="020B0604030504040204" pitchFamily="50" charset="-128"/>
                <a:ea typeface="Meiryo UI" panose="020B0604030504040204" pitchFamily="50" charset="-128"/>
              </a:rPr>
              <a:t>含まれておりませんが、</a:t>
            </a:r>
            <a:r>
              <a:rPr lang="en-US" altLang="ja-JP" sz="700" dirty="0">
                <a:latin typeface="Meiryo UI" panose="020B0604030504040204" pitchFamily="50" charset="-128"/>
                <a:ea typeface="Meiryo UI" panose="020B0604030504040204" pitchFamily="50" charset="-128"/>
              </a:rPr>
              <a:t>IIBC</a:t>
            </a:r>
            <a:r>
              <a:rPr lang="ja-JP" altLang="ja-JP" sz="700" dirty="0">
                <a:latin typeface="Meiryo UI" panose="020B0604030504040204" pitchFamily="50" charset="-128"/>
                <a:ea typeface="Meiryo UI" panose="020B0604030504040204" pitchFamily="50" charset="-128"/>
              </a:rPr>
              <a:t>が行った動作検証により問題なく動作することを確認しております。</a:t>
            </a:r>
          </a:p>
        </p:txBody>
      </p:sp>
      <p:sp>
        <p:nvSpPr>
          <p:cNvPr id="15" name="テキスト ボックス 14"/>
          <p:cNvSpPr txBox="1"/>
          <p:nvPr/>
        </p:nvSpPr>
        <p:spPr>
          <a:xfrm>
            <a:off x="67374" y="6119368"/>
            <a:ext cx="6858000" cy="369332"/>
          </a:xfrm>
          <a:prstGeom prst="rect">
            <a:avLst/>
          </a:prstGeom>
          <a:noFill/>
        </p:spPr>
        <p:txBody>
          <a:bodyPr wrap="square" rtlCol="0">
            <a:spAutoFit/>
          </a:bodyPr>
          <a:lstStyle/>
          <a:p>
            <a:pPr lvl="0"/>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定期または緊急メンテナンスのため、受験できない場合がありますので、予めご了承ください。</a:t>
            </a:r>
            <a:endParaRPr lang="en-US" altLang="ja-JP" sz="900" dirty="0">
              <a:latin typeface="Meiryo UI" panose="020B0604030504040204" pitchFamily="50" charset="-128"/>
              <a:ea typeface="Meiryo UI" panose="020B0604030504040204" pitchFamily="50" charset="-128"/>
            </a:endParaRPr>
          </a:p>
          <a:p>
            <a:pPr lvl="0"/>
            <a:r>
              <a:rPr lang="ja-JP" altLang="en-US" sz="900" b="1" dirty="0">
                <a:solidFill>
                  <a:srgbClr val="FF0000"/>
                </a:solidFill>
                <a:latin typeface="Meiryo UI" panose="020B0604030504040204" pitchFamily="50" charset="-128"/>
                <a:ea typeface="Meiryo UI" panose="020B0604030504040204" pitchFamily="50" charset="-128"/>
              </a:rPr>
              <a:t>　　　アンケート回答後に表示される</a:t>
            </a:r>
            <a:r>
              <a:rPr lang="en-US" altLang="ja-JP" sz="900" b="1" dirty="0">
                <a:solidFill>
                  <a:srgbClr val="FF0000"/>
                </a:solidFill>
                <a:latin typeface="Meiryo UI" panose="020B0604030504040204" pitchFamily="50" charset="-128"/>
                <a:ea typeface="Meiryo UI" panose="020B0604030504040204" pitchFamily="50" charset="-128"/>
              </a:rPr>
              <a:t>Authorization Code</a:t>
            </a:r>
            <a:r>
              <a:rPr lang="ja-JP" altLang="en-US" sz="900" b="1" dirty="0">
                <a:solidFill>
                  <a:srgbClr val="FF0000"/>
                </a:solidFill>
                <a:latin typeface="Meiryo UI" panose="020B0604030504040204" pitchFamily="50" charset="-128"/>
                <a:ea typeface="Meiryo UI" panose="020B0604030504040204" pitchFamily="50" charset="-128"/>
              </a:rPr>
              <a:t>は必ずメモをとっておいてください。</a:t>
            </a:r>
            <a:endParaRPr lang="ja-JP" altLang="ja-JP"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07781" y="3704648"/>
            <a:ext cx="6651527" cy="477054"/>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【Mac</a:t>
            </a:r>
            <a:r>
              <a:rPr lang="ja-JP" altLang="en-US" sz="800" dirty="0">
                <a:latin typeface="Meiryo UI" panose="020B0604030504040204" pitchFamily="50" charset="-128"/>
                <a:ea typeface="Meiryo UI" panose="020B0604030504040204" pitchFamily="50" charset="-128"/>
              </a:rPr>
              <a:t>で受験する場合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：試験受験において、「</a:t>
            </a:r>
            <a:r>
              <a:rPr lang="en-US" altLang="ja-JP" sz="800" dirty="0">
                <a:latin typeface="Meiryo UI" panose="020B0604030504040204" pitchFamily="50" charset="-128"/>
                <a:ea typeface="Meiryo UI" panose="020B0604030504040204" pitchFamily="50" charset="-128"/>
              </a:rPr>
              <a:t>Google Chrome</a:t>
            </a:r>
            <a:r>
              <a:rPr lang="ja-JP" altLang="en-US" sz="800" dirty="0">
                <a:latin typeface="Meiryo UI" panose="020B0604030504040204" pitchFamily="50" charset="-128"/>
                <a:ea typeface="Meiryo UI" panose="020B0604030504040204" pitchFamily="50" charset="-128"/>
              </a:rPr>
              <a:t>」が受験可能なブラウザ（左のアイコン）です。</a:t>
            </a:r>
          </a:p>
          <a:p>
            <a:r>
              <a:rPr lang="ja-JP" altLang="en-US" sz="800" dirty="0">
                <a:latin typeface="Meiryo UI" panose="020B0604030504040204" pitchFamily="50" charset="-128"/>
                <a:ea typeface="Meiryo UI" panose="020B0604030504040204" pitchFamily="50" charset="-128"/>
              </a:rPr>
              <a:t>　　　　　　　　  パソコンにインストールされていない場合は、「</a:t>
            </a:r>
            <a:r>
              <a:rPr lang="en-US" altLang="ja-JP" sz="800" dirty="0">
                <a:latin typeface="Meiryo UI" panose="020B0604030504040204" pitchFamily="50" charset="-128"/>
                <a:ea typeface="Meiryo UI" panose="020B0604030504040204" pitchFamily="50" charset="-128"/>
              </a:rPr>
              <a:t>Google Chrome</a:t>
            </a:r>
            <a:r>
              <a:rPr lang="ja-JP" altLang="en-US" sz="800" dirty="0">
                <a:latin typeface="Meiryo UI" panose="020B0604030504040204" pitchFamily="50" charset="-128"/>
                <a:ea typeface="Meiryo UI" panose="020B0604030504040204" pitchFamily="50" charset="-128"/>
              </a:rPr>
              <a:t>」のブラウザを事前にダウンロードして、インストールしておいてください。</a:t>
            </a:r>
          </a:p>
          <a:p>
            <a:r>
              <a:rPr lang="ja-JP" altLang="en-US" sz="800" dirty="0">
                <a:latin typeface="Meiryo UI" panose="020B0604030504040204" pitchFamily="50" charset="-128"/>
                <a:ea typeface="Meiryo UI" panose="020B0604030504040204" pitchFamily="50" charset="-128"/>
              </a:rPr>
              <a:t>　　　　　　　　  ダウンロードサイト</a:t>
            </a:r>
            <a:r>
              <a:rPr lang="en-US" altLang="ja-JP" sz="800" dirty="0">
                <a:latin typeface="Meiryo UI" panose="020B0604030504040204" pitchFamily="50" charset="-128"/>
                <a:ea typeface="Meiryo UI" panose="020B0604030504040204" pitchFamily="50" charset="-128"/>
              </a:rPr>
              <a:t>URL</a:t>
            </a:r>
            <a:r>
              <a:rPr lang="ja-JP" altLang="en-US" sz="800" dirty="0">
                <a:latin typeface="Meiryo UI" panose="020B0604030504040204" pitchFamily="50" charset="-128"/>
                <a:ea typeface="Meiryo UI" panose="020B0604030504040204" pitchFamily="50" charset="-128"/>
              </a:rPr>
              <a:t>：</a:t>
            </a:r>
            <a:r>
              <a:rPr lang="en-US" altLang="ja-JP" sz="800" u="sng" dirty="0">
                <a:latin typeface="Meiryo UI" panose="020B0604030504040204" pitchFamily="50" charset="-128"/>
                <a:ea typeface="Meiryo UI" panose="020B0604030504040204" pitchFamily="50" charset="-128"/>
              </a:rPr>
              <a:t>https://www.google.co.jp/chrome/</a:t>
            </a:r>
            <a:endParaRPr lang="ja-JP" altLang="en-US" sz="800" dirty="0">
              <a:latin typeface="Meiryo UI" panose="020B0604030504040204" pitchFamily="50" charset="-128"/>
              <a:ea typeface="Meiryo UI" panose="020B0604030504040204" pitchFamily="50" charset="-128"/>
            </a:endParaRPr>
          </a:p>
        </p:txBody>
      </p:sp>
      <p:pic>
        <p:nvPicPr>
          <p:cNvPr id="17" name="図 16"/>
          <p:cNvPicPr/>
          <p:nvPr/>
        </p:nvPicPr>
        <p:blipFill>
          <a:blip r:embed="rId3"/>
          <a:stretch>
            <a:fillRect/>
          </a:stretch>
        </p:blipFill>
        <p:spPr>
          <a:xfrm>
            <a:off x="291631" y="3754580"/>
            <a:ext cx="372745" cy="377190"/>
          </a:xfrm>
          <a:prstGeom prst="rect">
            <a:avLst/>
          </a:prstGeom>
        </p:spPr>
      </p:pic>
      <p:graphicFrame>
        <p:nvGraphicFramePr>
          <p:cNvPr id="19" name="表 18"/>
          <p:cNvGraphicFramePr>
            <a:graphicFrameLocks noGrp="1"/>
          </p:cNvGraphicFramePr>
          <p:nvPr>
            <p:extLst>
              <p:ext uri="{D42A27DB-BD31-4B8C-83A1-F6EECF244321}">
                <p14:modId xmlns:p14="http://schemas.microsoft.com/office/powerpoint/2010/main" val="297765190"/>
              </p:ext>
            </p:extLst>
          </p:nvPr>
        </p:nvGraphicFramePr>
        <p:xfrm>
          <a:off x="107782" y="4634806"/>
          <a:ext cx="6651526" cy="1385627"/>
        </p:xfrm>
        <a:graphic>
          <a:graphicData uri="http://schemas.openxmlformats.org/drawingml/2006/table">
            <a:tbl>
              <a:tblPr firstRow="1" bandRow="1">
                <a:tableStyleId>{5C22544A-7EE6-4342-B048-85BDC9FD1C3A}</a:tableStyleId>
              </a:tblPr>
              <a:tblGrid>
                <a:gridCol w="2464925">
                  <a:extLst>
                    <a:ext uri="{9D8B030D-6E8A-4147-A177-3AD203B41FA5}">
                      <a16:colId xmlns:a16="http://schemas.microsoft.com/office/drawing/2014/main" val="20000"/>
                    </a:ext>
                  </a:extLst>
                </a:gridCol>
                <a:gridCol w="1718734">
                  <a:extLst>
                    <a:ext uri="{9D8B030D-6E8A-4147-A177-3AD203B41FA5}">
                      <a16:colId xmlns:a16="http://schemas.microsoft.com/office/drawing/2014/main" val="20001"/>
                    </a:ext>
                  </a:extLst>
                </a:gridCol>
                <a:gridCol w="2467867">
                  <a:extLst>
                    <a:ext uri="{9D8B030D-6E8A-4147-A177-3AD203B41FA5}">
                      <a16:colId xmlns:a16="http://schemas.microsoft.com/office/drawing/2014/main" val="20002"/>
                    </a:ext>
                  </a:extLst>
                </a:gridCol>
              </a:tblGrid>
              <a:tr h="188278">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モデル</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OS</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その他</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141787">
                <a:tc>
                  <a:txBody>
                    <a:bodyPr/>
                    <a:lstStyle/>
                    <a:p>
                      <a:pPr algn="l"/>
                      <a:r>
                        <a:rPr kumimoji="1" lang="ja-JP" altLang="en-US" sz="900" dirty="0">
                          <a:solidFill>
                            <a:sysClr val="windowText" lastClr="000000"/>
                          </a:solidFill>
                          <a:latin typeface="Meiryo UI" panose="020B0604030504040204" pitchFamily="50" charset="-128"/>
                          <a:ea typeface="Meiryo UI" panose="020B0604030504040204" pitchFamily="50" charset="-128"/>
                        </a:rPr>
                        <a:t>・</a:t>
                      </a:r>
                      <a:r>
                        <a:rPr kumimoji="1" lang="en-US" altLang="ja-JP" sz="900" dirty="0">
                          <a:solidFill>
                            <a:sysClr val="windowText" lastClr="000000"/>
                          </a:solidFill>
                          <a:latin typeface="Meiryo UI" panose="020B0604030504040204" pitchFamily="50" charset="-128"/>
                          <a:ea typeface="Meiryo UI" panose="020B0604030504040204" pitchFamily="50" charset="-128"/>
                        </a:rPr>
                        <a:t>iPad </a:t>
                      </a:r>
                      <a:r>
                        <a:rPr kumimoji="1" lang="ja-JP" altLang="en-US" sz="900" dirty="0">
                          <a:solidFill>
                            <a:sysClr val="windowText" lastClr="000000"/>
                          </a:solidFill>
                          <a:latin typeface="Meiryo UI" panose="020B0604030504040204" pitchFamily="50" charset="-128"/>
                          <a:ea typeface="Meiryo UI" panose="020B0604030504040204" pitchFamily="50" charset="-128"/>
                        </a:rPr>
                        <a:t>第</a:t>
                      </a:r>
                      <a:r>
                        <a:rPr kumimoji="1" lang="en-US" altLang="ja-JP" sz="900" dirty="0">
                          <a:solidFill>
                            <a:sysClr val="windowText" lastClr="000000"/>
                          </a:solidFill>
                          <a:latin typeface="Meiryo UI" panose="020B0604030504040204" pitchFamily="50" charset="-128"/>
                          <a:ea typeface="Meiryo UI" panose="020B0604030504040204" pitchFamily="50" charset="-128"/>
                        </a:rPr>
                        <a:t>5</a:t>
                      </a:r>
                      <a:r>
                        <a:rPr kumimoji="1" lang="ja-JP" altLang="en-US" sz="900" dirty="0">
                          <a:solidFill>
                            <a:sysClr val="windowText" lastClr="000000"/>
                          </a:solidFill>
                          <a:latin typeface="Meiryo UI" panose="020B0604030504040204" pitchFamily="50" charset="-128"/>
                          <a:ea typeface="Meiryo UI" panose="020B0604030504040204" pitchFamily="50" charset="-128"/>
                        </a:rPr>
                        <a:t>世代以降</a:t>
                      </a:r>
                    </a:p>
                    <a:p>
                      <a:pPr algn="l"/>
                      <a:r>
                        <a:rPr kumimoji="1" lang="ja-JP" altLang="en-US" sz="900" dirty="0">
                          <a:solidFill>
                            <a:sysClr val="windowText" lastClr="000000"/>
                          </a:solidFill>
                          <a:latin typeface="Meiryo UI" panose="020B0604030504040204" pitchFamily="50" charset="-128"/>
                          <a:ea typeface="Meiryo UI" panose="020B0604030504040204" pitchFamily="50" charset="-128"/>
                        </a:rPr>
                        <a:t>・</a:t>
                      </a:r>
                      <a:r>
                        <a:rPr kumimoji="1" lang="en-US" altLang="ja-JP" sz="900" dirty="0">
                          <a:solidFill>
                            <a:sysClr val="windowText" lastClr="000000"/>
                          </a:solidFill>
                          <a:latin typeface="Meiryo UI" panose="020B0604030504040204" pitchFamily="50" charset="-128"/>
                          <a:ea typeface="Meiryo UI" panose="020B0604030504040204" pitchFamily="50" charset="-128"/>
                        </a:rPr>
                        <a:t>iPad Air </a:t>
                      </a:r>
                      <a:r>
                        <a:rPr kumimoji="1" lang="ja-JP" altLang="en-US" sz="900" dirty="0">
                          <a:solidFill>
                            <a:sysClr val="windowText" lastClr="000000"/>
                          </a:solidFill>
                          <a:latin typeface="Meiryo UI" panose="020B0604030504040204" pitchFamily="50" charset="-128"/>
                          <a:ea typeface="Meiryo UI" panose="020B0604030504040204" pitchFamily="50" charset="-128"/>
                        </a:rPr>
                        <a:t>第</a:t>
                      </a:r>
                      <a:r>
                        <a:rPr kumimoji="1" lang="en-US" altLang="ja-JP" sz="900" dirty="0">
                          <a:solidFill>
                            <a:sysClr val="windowText" lastClr="000000"/>
                          </a:solidFill>
                          <a:latin typeface="Meiryo UI" panose="020B0604030504040204" pitchFamily="50" charset="-128"/>
                          <a:ea typeface="Meiryo UI" panose="020B0604030504040204" pitchFamily="50" charset="-128"/>
                        </a:rPr>
                        <a:t>3</a:t>
                      </a:r>
                      <a:r>
                        <a:rPr kumimoji="1" lang="ja-JP" altLang="en-US" sz="900" dirty="0">
                          <a:solidFill>
                            <a:sysClr val="windowText" lastClr="000000"/>
                          </a:solidFill>
                          <a:latin typeface="Meiryo UI" panose="020B0604030504040204" pitchFamily="50" charset="-128"/>
                          <a:ea typeface="Meiryo UI" panose="020B0604030504040204" pitchFamily="50" charset="-128"/>
                        </a:rPr>
                        <a:t>世代以降</a:t>
                      </a:r>
                    </a:p>
                    <a:p>
                      <a:pPr algn="l"/>
                      <a:r>
                        <a:rPr kumimoji="1" lang="ja-JP" altLang="en-US" sz="900" dirty="0">
                          <a:solidFill>
                            <a:sysClr val="windowText" lastClr="000000"/>
                          </a:solidFill>
                          <a:latin typeface="Meiryo UI" panose="020B0604030504040204" pitchFamily="50" charset="-128"/>
                          <a:ea typeface="Meiryo UI" panose="020B0604030504040204" pitchFamily="50" charset="-128"/>
                        </a:rPr>
                        <a:t>・</a:t>
                      </a:r>
                      <a:r>
                        <a:rPr kumimoji="1" lang="en-US" altLang="ja-JP" sz="900" dirty="0">
                          <a:solidFill>
                            <a:sysClr val="windowText" lastClr="000000"/>
                          </a:solidFill>
                          <a:latin typeface="Meiryo UI" panose="020B0604030504040204" pitchFamily="50" charset="-128"/>
                          <a:ea typeface="Meiryo UI" panose="020B0604030504040204" pitchFamily="50" charset="-128"/>
                        </a:rPr>
                        <a:t>iPad Pro </a:t>
                      </a:r>
                      <a:r>
                        <a:rPr kumimoji="1" lang="ja-JP" altLang="en-US" sz="900" dirty="0">
                          <a:solidFill>
                            <a:sysClr val="windowText" lastClr="000000"/>
                          </a:solidFill>
                          <a:latin typeface="Meiryo UI" panose="020B0604030504040204" pitchFamily="50" charset="-128"/>
                          <a:ea typeface="Meiryo UI" panose="020B0604030504040204" pitchFamily="50" charset="-128"/>
                        </a:rPr>
                        <a:t>第</a:t>
                      </a:r>
                      <a:r>
                        <a:rPr kumimoji="1" lang="en-US" altLang="ja-JP" sz="900" dirty="0">
                          <a:solidFill>
                            <a:sysClr val="windowText" lastClr="000000"/>
                          </a:solidFill>
                          <a:latin typeface="Meiryo UI" panose="020B0604030504040204" pitchFamily="50" charset="-128"/>
                          <a:ea typeface="Meiryo UI" panose="020B0604030504040204" pitchFamily="50" charset="-128"/>
                        </a:rPr>
                        <a:t>3</a:t>
                      </a:r>
                      <a:r>
                        <a:rPr kumimoji="1" lang="ja-JP" altLang="en-US" sz="900" dirty="0">
                          <a:solidFill>
                            <a:sysClr val="windowText" lastClr="000000"/>
                          </a:solidFill>
                          <a:latin typeface="Meiryo UI" panose="020B0604030504040204" pitchFamily="50" charset="-128"/>
                          <a:ea typeface="Meiryo UI" panose="020B0604030504040204" pitchFamily="50" charset="-128"/>
                        </a:rPr>
                        <a:t>世代以降</a:t>
                      </a:r>
                      <a:endParaRPr kumimoji="1" lang="en-US" altLang="ja-JP" sz="900" dirty="0">
                        <a:solidFill>
                          <a:sysClr val="windowText" lastClr="000000"/>
                        </a:solidFill>
                        <a:latin typeface="Meiryo UI" panose="020B0604030504040204" pitchFamily="50" charset="-128"/>
                        <a:ea typeface="Meiryo UI" panose="020B0604030504040204" pitchFamily="50" charset="-128"/>
                      </a:endParaRPr>
                    </a:p>
                    <a:p>
                      <a:pPr algn="l"/>
                      <a:r>
                        <a:rPr kumimoji="1" lang="en-US" altLang="ja-JP" sz="900" dirty="0">
                          <a:solidFill>
                            <a:sysClr val="windowText" lastClr="000000"/>
                          </a:solidFill>
                          <a:latin typeface="Meiryo UI" panose="020B0604030504040204" pitchFamily="50" charset="-128"/>
                          <a:ea typeface="Meiryo UI" panose="020B0604030504040204" pitchFamily="50" charset="-128"/>
                        </a:rPr>
                        <a:t>※iPad mini</a:t>
                      </a:r>
                      <a:r>
                        <a:rPr kumimoji="1" lang="ja-JP" altLang="en-US" sz="900" dirty="0">
                          <a:solidFill>
                            <a:sysClr val="windowText" lastClr="000000"/>
                          </a:solidFill>
                          <a:latin typeface="Meiryo UI" panose="020B0604030504040204" pitchFamily="50" charset="-128"/>
                          <a:ea typeface="Meiryo UI" panose="020B0604030504040204" pitchFamily="50" charset="-128"/>
                        </a:rPr>
                        <a:t>についてはモニタサイズが小さいため</a:t>
                      </a:r>
                    </a:p>
                    <a:p>
                      <a:pPr algn="l"/>
                      <a:r>
                        <a:rPr kumimoji="1" lang="ja-JP" altLang="en-US" sz="900" dirty="0">
                          <a:solidFill>
                            <a:sysClr val="windowText" lastClr="000000"/>
                          </a:solidFill>
                          <a:latin typeface="Meiryo UI" panose="020B0604030504040204" pitchFamily="50" charset="-128"/>
                          <a:ea typeface="Meiryo UI" panose="020B0604030504040204" pitchFamily="50" charset="-128"/>
                        </a:rPr>
                        <a:t>　 推奨しておりません。</a:t>
                      </a:r>
                    </a:p>
                    <a:p>
                      <a:pPr algn="l"/>
                      <a:r>
                        <a:rPr kumimoji="1" lang="en-US" altLang="ja-JP" sz="900" dirty="0">
                          <a:solidFill>
                            <a:sysClr val="windowText" lastClr="000000"/>
                          </a:solidFill>
                          <a:latin typeface="Meiryo UI" panose="020B0604030504040204" pitchFamily="50" charset="-128"/>
                          <a:ea typeface="Meiryo UI" panose="020B0604030504040204" pitchFamily="50" charset="-128"/>
                        </a:rPr>
                        <a:t>※</a:t>
                      </a:r>
                      <a:r>
                        <a:rPr kumimoji="1" lang="ja-JP" altLang="en-US" sz="900" dirty="0">
                          <a:solidFill>
                            <a:sysClr val="windowText" lastClr="000000"/>
                          </a:solidFill>
                          <a:latin typeface="Meiryo UI" panose="020B0604030504040204" pitchFamily="50" charset="-128"/>
                          <a:ea typeface="Meiryo UI" panose="020B0604030504040204" pitchFamily="50" charset="-128"/>
                        </a:rPr>
                        <a:t>上記以前のモデルについては動作検証を</a:t>
                      </a:r>
                    </a:p>
                    <a:p>
                      <a:pPr algn="l"/>
                      <a:r>
                        <a:rPr kumimoji="1" lang="ja-JP" altLang="en-US" sz="900" dirty="0">
                          <a:solidFill>
                            <a:sysClr val="windowText" lastClr="000000"/>
                          </a:solidFill>
                          <a:latin typeface="Meiryo UI" panose="020B0604030504040204" pitchFamily="50" charset="-128"/>
                          <a:ea typeface="Meiryo UI" panose="020B0604030504040204" pitchFamily="50" charset="-128"/>
                        </a:rPr>
                        <a:t>　 しておりません。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iOS 12.0</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以降</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＜モニタ＞</a:t>
                      </a:r>
                    </a:p>
                    <a:p>
                      <a:pPr marL="0" algn="l" defTabSz="685800" rtl="0" eaLnBrk="1" latinLnBrk="0" hangingPunct="1"/>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解像度 </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1024×768</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以上を推奨</a:t>
                      </a:r>
                    </a:p>
                    <a:p>
                      <a:pPr marL="0" algn="l" defTabSz="685800" rtl="0" eaLnBrk="1" latinLnBrk="0" hangingPunct="1"/>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＜ネットワーク環境＞</a:t>
                      </a:r>
                    </a:p>
                    <a:p>
                      <a:pPr marL="0" algn="l" defTabSz="685800" rtl="0" eaLnBrk="1" latinLnBrk="0" hangingPunct="1"/>
                      <a:r>
                        <a:rPr kumimoji="1" lang="en-US" altLang="ja-JP" sz="900" kern="1200" dirty="0" err="1">
                          <a:solidFill>
                            <a:schemeClr val="dk1"/>
                          </a:solidFill>
                          <a:effectLst/>
                          <a:latin typeface="Meiryo UI" panose="020B0604030504040204" pitchFamily="50" charset="-128"/>
                          <a:ea typeface="Meiryo UI" panose="020B0604030504040204" pitchFamily="50" charset="-128"/>
                          <a:cs typeface="+mn-cs"/>
                        </a:rPr>
                        <a:t>WiFi</a:t>
                      </a:r>
                      <a:endParaRPr kumimoji="1" lang="ja-JP" altLang="en-US" sz="900" kern="1200" dirty="0">
                        <a:solidFill>
                          <a:schemeClr val="dk1"/>
                        </a:solidFill>
                        <a:effectLst/>
                        <a:latin typeface="Meiryo UI" panose="020B0604030504040204" pitchFamily="50" charset="-128"/>
                        <a:ea typeface="Meiryo UI" panose="020B0604030504040204" pitchFamily="50" charset="-128"/>
                        <a:cs typeface="+mn-cs"/>
                      </a:endParaRPr>
                    </a:p>
                    <a:p>
                      <a:pPr marL="0" algn="l" defTabSz="685800" rtl="0" eaLnBrk="1" latinLnBrk="0" hangingPunct="1"/>
                      <a:r>
                        <a:rPr kumimoji="1" lang="en-US" altLang="ja-JP" sz="900" kern="1200" dirty="0">
                          <a:solidFill>
                            <a:schemeClr val="dk1"/>
                          </a:solidFill>
                          <a:effectLst/>
                          <a:latin typeface="Meiryo UI" panose="020B0604030504040204" pitchFamily="50" charset="-128"/>
                          <a:ea typeface="Meiryo UI" panose="020B0604030504040204" pitchFamily="50" charset="-128"/>
                          <a:cs typeface="+mn-cs"/>
                        </a:rPr>
                        <a:t>※4G</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n-cs"/>
                        </a:rPr>
                        <a:t>等モバイル回線での受験はお控えください。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0" name="テキスト ボックス 19"/>
          <p:cNvSpPr txBox="1"/>
          <p:nvPr/>
        </p:nvSpPr>
        <p:spPr>
          <a:xfrm>
            <a:off x="67374" y="4203383"/>
            <a:ext cx="6858000" cy="392415"/>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iPad</a:t>
            </a:r>
            <a:r>
              <a:rPr lang="ja-JP" altLang="en-US" sz="900" dirty="0">
                <a:latin typeface="Meiryo UI" panose="020B0604030504040204" pitchFamily="50" charset="-128"/>
                <a:ea typeface="Meiryo UI" panose="020B0604030504040204" pitchFamily="50" charset="-128"/>
              </a:rPr>
              <a:t>の動作環境について、以下の条件をご確認ください。なお、</a:t>
            </a:r>
            <a:r>
              <a:rPr lang="ja-JP" altLang="en-US" sz="1050" b="1" u="sng" dirty="0">
                <a:solidFill>
                  <a:srgbClr val="FF0000"/>
                </a:solidFill>
                <a:latin typeface="Meiryo UI" panose="020B0604030504040204" pitchFamily="50" charset="-128"/>
                <a:ea typeface="Meiryo UI" panose="020B0604030504040204" pitchFamily="50" charset="-128"/>
              </a:rPr>
              <a:t>スマートフォンでの受験はできません。</a:t>
            </a: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※iPad</a:t>
            </a:r>
            <a:r>
              <a:rPr lang="ja-JP" altLang="en-US" sz="900" dirty="0">
                <a:latin typeface="Meiryo UI" panose="020B0604030504040204" pitchFamily="50" charset="-128"/>
                <a:ea typeface="Meiryo UI" panose="020B0604030504040204" pitchFamily="50" charset="-128"/>
              </a:rPr>
              <a:t>でご受験される際は専用の</a:t>
            </a:r>
            <a:r>
              <a:rPr lang="ja-JP" altLang="en-US" sz="900" dirty="0">
                <a:solidFill>
                  <a:srgbClr val="FF0000"/>
                </a:solidFill>
                <a:latin typeface="Meiryo UI" panose="020B0604030504040204" pitchFamily="50" charset="-128"/>
                <a:ea typeface="Meiryo UI" panose="020B0604030504040204" pitchFamily="50" charset="-128"/>
              </a:rPr>
              <a:t>アプリのインストール</a:t>
            </a:r>
            <a:r>
              <a:rPr lang="ja-JP" altLang="en-US" sz="900" dirty="0">
                <a:latin typeface="Meiryo UI" panose="020B0604030504040204" pitchFamily="50" charset="-128"/>
                <a:ea typeface="Meiryo UI" panose="020B0604030504040204" pitchFamily="50" charset="-128"/>
              </a:rPr>
              <a:t>が必要です。ご利用される場合は、</a:t>
            </a:r>
            <a:r>
              <a:rPr lang="ja-JP" altLang="en-US" sz="900" u="sng" dirty="0">
                <a:latin typeface="Meiryo UI" panose="020B0604030504040204" pitchFamily="50" charset="-128"/>
                <a:ea typeface="Meiryo UI" panose="020B0604030504040204" pitchFamily="50" charset="-128"/>
              </a:rPr>
              <a:t>巻末のアプリインストール手順</a:t>
            </a:r>
            <a:r>
              <a:rPr lang="ja-JP" altLang="en-US" sz="900" dirty="0">
                <a:latin typeface="Meiryo UI" panose="020B0604030504040204" pitchFamily="50" charset="-128"/>
                <a:ea typeface="Meiryo UI" panose="020B0604030504040204" pitchFamily="50" charset="-128"/>
              </a:rPr>
              <a:t>を参照ください。</a:t>
            </a:r>
          </a:p>
        </p:txBody>
      </p:sp>
      <p:sp>
        <p:nvSpPr>
          <p:cNvPr id="21" name="テキスト ボックス 20"/>
          <p:cNvSpPr txBox="1"/>
          <p:nvPr/>
        </p:nvSpPr>
        <p:spPr>
          <a:xfrm>
            <a:off x="0" y="6436344"/>
            <a:ext cx="3728853" cy="253916"/>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トラブル発生による中断、再開</a:t>
            </a:r>
          </a:p>
        </p:txBody>
      </p:sp>
      <p:sp>
        <p:nvSpPr>
          <p:cNvPr id="22" name="テキスト ボックス 21"/>
          <p:cNvSpPr txBox="1"/>
          <p:nvPr/>
        </p:nvSpPr>
        <p:spPr>
          <a:xfrm>
            <a:off x="107781" y="6637904"/>
            <a:ext cx="6768933" cy="50783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受験中に</a:t>
            </a:r>
            <a:r>
              <a:rPr lang="en-US" altLang="ja-JP" sz="900" dirty="0">
                <a:latin typeface="Meiryo UI" panose="020B0604030504040204" pitchFamily="50" charset="-128"/>
                <a:ea typeface="Meiryo UI" panose="020B0604030504040204" pitchFamily="50" charset="-128"/>
              </a:rPr>
              <a:t>PC</a:t>
            </a:r>
            <a:r>
              <a:rPr lang="ja-JP" altLang="en-US" sz="900" dirty="0">
                <a:latin typeface="Meiryo UI" panose="020B0604030504040204" pitchFamily="50" charset="-128"/>
                <a:ea typeface="Meiryo UI" panose="020B0604030504040204" pitchFamily="50" charset="-128"/>
              </a:rPr>
              <a:t>の不具合などトラブルが発生した場合は、一旦ブラウザを閉じて受験を中断してください。</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その後、受験を開始した手順と同様にサイトにアクセスし、</a:t>
            </a:r>
            <a:r>
              <a:rPr lang="en-US" altLang="ja-JP" sz="900" dirty="0">
                <a:latin typeface="Meiryo UI" panose="020B0604030504040204" pitchFamily="50" charset="-128"/>
                <a:ea typeface="Meiryo UI" panose="020B0604030504040204" pitchFamily="50" charset="-128"/>
              </a:rPr>
              <a:t>Authorization</a:t>
            </a:r>
            <a:r>
              <a:rPr lang="ja-JP" altLang="en-US" sz="900" dirty="0">
                <a:latin typeface="Meiryo UI" panose="020B0604030504040204" pitchFamily="50" charset="-128"/>
                <a:ea typeface="Meiryo UI" panose="020B0604030504040204" pitchFamily="50" charset="-128"/>
              </a:rPr>
              <a:t>コードを入力してログインすると、“</a:t>
            </a:r>
            <a:r>
              <a:rPr lang="en-US" altLang="ja-JP" sz="900" dirty="0">
                <a:latin typeface="Meiryo UI" panose="020B0604030504040204" pitchFamily="50" charset="-128"/>
                <a:ea typeface="Meiryo UI" panose="020B0604030504040204" pitchFamily="50" charset="-128"/>
              </a:rPr>
              <a:t>Resume Test</a:t>
            </a:r>
            <a:r>
              <a:rPr lang="ja-JP" altLang="en-US" sz="900" dirty="0">
                <a:latin typeface="Meiryo UI" panose="020B0604030504040204" pitchFamily="50" charset="-128"/>
                <a:ea typeface="Meiryo UI" panose="020B0604030504040204" pitchFamily="50" charset="-128"/>
              </a:rPr>
              <a:t>”ボタンが表示されます。“</a:t>
            </a:r>
            <a:r>
              <a:rPr lang="en-US" altLang="ja-JP" sz="900" dirty="0">
                <a:latin typeface="Meiryo UI" panose="020B0604030504040204" pitchFamily="50" charset="-128"/>
                <a:ea typeface="Meiryo UI" panose="020B0604030504040204" pitchFamily="50" charset="-128"/>
              </a:rPr>
              <a:t>Resume Test</a:t>
            </a:r>
            <a:r>
              <a:rPr lang="ja-JP" altLang="en-US" sz="900" dirty="0">
                <a:latin typeface="Meiryo UI" panose="020B0604030504040204" pitchFamily="50" charset="-128"/>
                <a:ea typeface="Meiryo UI" panose="020B0604030504040204" pitchFamily="50" charset="-128"/>
              </a:rPr>
              <a:t>”ボタンを押下することで、中断したところからのテスト再開が可能です。</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0" y="7096229"/>
            <a:ext cx="3728853" cy="261610"/>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禁止行為</a:t>
            </a:r>
            <a:endParaRPr lang="ja-JP" altLang="ja-JP" sz="105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7374" y="7274938"/>
            <a:ext cx="6858000" cy="1338828"/>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　第三者に</a:t>
            </a:r>
            <a:r>
              <a:rPr lang="en-US" altLang="ja-JP" sz="900" dirty="0">
                <a:latin typeface="Meiryo UI" panose="020B0604030504040204" pitchFamily="50" charset="-128"/>
                <a:ea typeface="Meiryo UI" panose="020B0604030504040204" pitchFamily="50" charset="-128"/>
              </a:rPr>
              <a:t>Authorization Code</a:t>
            </a:r>
            <a:r>
              <a:rPr lang="ja-JP" altLang="en-US" sz="900" dirty="0">
                <a:latin typeface="Meiryo UI" panose="020B0604030504040204" pitchFamily="50" charset="-128"/>
                <a:ea typeface="Meiryo UI" panose="020B0604030504040204" pitchFamily="50" charset="-128"/>
              </a:rPr>
              <a:t>を提供、譲渡、転売等を行う</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　撮影、録画、録音、複写等を行う</a:t>
            </a:r>
          </a:p>
          <a:p>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　試験問題を漏洩させ、公開等を行う</a:t>
            </a:r>
          </a:p>
          <a:p>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　試験中に解答の援助を受ける等、不正受験を行う</a:t>
            </a:r>
          </a:p>
          <a:p>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　有害なプログラム等の送信を行う</a:t>
            </a:r>
          </a:p>
          <a:p>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　法令、公序良俗等に反する行為</a:t>
            </a:r>
          </a:p>
          <a:p>
            <a:r>
              <a:rPr lang="en-US" altLang="ja-JP" sz="900" dirty="0">
                <a:latin typeface="Meiryo UI" panose="020B0604030504040204" pitchFamily="50" charset="-128"/>
                <a:ea typeface="Meiryo UI" panose="020B0604030504040204" pitchFamily="50" charset="-128"/>
              </a:rPr>
              <a:t>7.</a:t>
            </a:r>
            <a:r>
              <a:rPr lang="ja-JP" altLang="en-US" sz="900" dirty="0">
                <a:latin typeface="Meiryo UI" panose="020B0604030504040204" pitchFamily="50" charset="-128"/>
                <a:ea typeface="Meiryo UI" panose="020B0604030504040204" pitchFamily="50" charset="-128"/>
              </a:rPr>
              <a:t>　その外、運営側に支障を与え、第三者の権利を不当に害する行為</a:t>
            </a:r>
            <a:endParaRPr lang="en-US" altLang="ja-JP" sz="900" dirty="0">
              <a:latin typeface="Meiryo UI" panose="020B0604030504040204" pitchFamily="50" charset="-128"/>
              <a:ea typeface="Meiryo UI" panose="020B0604030504040204" pitchFamily="50" charset="-128"/>
            </a:endParaRPr>
          </a:p>
          <a:p>
            <a:r>
              <a:rPr lang="ja-JP" altLang="en-US" sz="900" b="1" dirty="0">
                <a:solidFill>
                  <a:srgbClr val="FF0000"/>
                </a:solidFill>
                <a:latin typeface="Meiryo UI" panose="020B0604030504040204" pitchFamily="50" charset="-128"/>
                <a:ea typeface="Meiryo UI" panose="020B0604030504040204" pitchFamily="50" charset="-128"/>
              </a:rPr>
              <a:t>　</a:t>
            </a:r>
            <a:r>
              <a:rPr lang="en-US" altLang="ja-JP" sz="900" b="1" dirty="0">
                <a:solidFill>
                  <a:srgbClr val="FF0000"/>
                </a:solidFill>
                <a:latin typeface="Meiryo UI" panose="020B0604030504040204" pitchFamily="50" charset="-128"/>
                <a:ea typeface="Meiryo UI" panose="020B0604030504040204" pitchFamily="50" charset="-128"/>
              </a:rPr>
              <a:t>※</a:t>
            </a:r>
            <a:r>
              <a:rPr lang="ja-JP" altLang="en-US" sz="900" b="1" dirty="0">
                <a:solidFill>
                  <a:srgbClr val="FF0000"/>
                </a:solidFill>
                <a:latin typeface="Meiryo UI" panose="020B0604030504040204" pitchFamily="50" charset="-128"/>
                <a:ea typeface="Meiryo UI" panose="020B0604030504040204" pitchFamily="50" charset="-128"/>
              </a:rPr>
              <a:t>不正行為が確認された場合にはスコアを無効とすることがあります。</a:t>
            </a:r>
            <a:endParaRPr lang="en-US" altLang="ja-JP" sz="900" b="1" dirty="0">
              <a:solidFill>
                <a:srgbClr val="FF0000"/>
              </a:solidFill>
              <a:latin typeface="Meiryo UI" panose="020B0604030504040204" pitchFamily="50" charset="-128"/>
              <a:ea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8483141"/>
            <a:ext cx="3728853" cy="261610"/>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免責事項</a:t>
            </a:r>
            <a:endParaRPr lang="ja-JP" altLang="ja-JP" sz="105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7374" y="8665409"/>
            <a:ext cx="6858000"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受験者側の機器、通信に起因する損害、また、</a:t>
            </a:r>
            <a:r>
              <a:rPr lang="en-US" altLang="ja-JP" sz="900" dirty="0">
                <a:latin typeface="Meiryo UI" panose="020B0604030504040204" pitchFamily="50" charset="-128"/>
                <a:ea typeface="Meiryo UI" panose="020B0604030504040204" pitchFamily="50" charset="-128"/>
              </a:rPr>
              <a:t>TOEIC Bridge Listening &amp; Reading IP</a:t>
            </a:r>
            <a:r>
              <a:rPr lang="ja-JP" altLang="en-US" sz="900" dirty="0">
                <a:latin typeface="Meiryo UI" panose="020B0604030504040204" pitchFamily="50" charset="-128"/>
                <a:ea typeface="Meiryo UI" panose="020B0604030504040204" pitchFamily="50" charset="-128"/>
              </a:rPr>
              <a:t>テスト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オンライン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およびサイトに関する変更、停止、廃止に起因する損害について、運営側は一切の責任を負いません。</a:t>
            </a:r>
          </a:p>
        </p:txBody>
      </p:sp>
      <p:sp>
        <p:nvSpPr>
          <p:cNvPr id="31" name="テキスト ボックス 30"/>
          <p:cNvSpPr txBox="1"/>
          <p:nvPr/>
        </p:nvSpPr>
        <p:spPr>
          <a:xfrm>
            <a:off x="6589214" y="8837378"/>
            <a:ext cx="276038" cy="307777"/>
          </a:xfrm>
          <a:prstGeom prst="rect">
            <a:avLst/>
          </a:prstGeom>
          <a:noFill/>
        </p:spPr>
        <p:txBody>
          <a:bodyPr wrap="none" rtlCol="0">
            <a:spAutoFit/>
          </a:bodyPr>
          <a:lstStyle/>
          <a:p>
            <a:r>
              <a:rPr kumimoji="1" lang="en-US" altLang="ja-JP" sz="1400" dirty="0"/>
              <a:t>2</a:t>
            </a:r>
            <a:endParaRPr kumimoji="1" lang="ja-JP" altLang="en-US" sz="1400" dirty="0"/>
          </a:p>
        </p:txBody>
      </p:sp>
      <p:pic>
        <p:nvPicPr>
          <p:cNvPr id="27" name="図 26"/>
          <p:cNvPicPr>
            <a:picLocks noChangeAspect="1"/>
          </p:cNvPicPr>
          <p:nvPr/>
        </p:nvPicPr>
        <p:blipFill>
          <a:blip r:embed="rId4">
            <a:extLst>
              <a:ext uri="{BEBA8EAE-BF5A-486C-A8C5-ECC9F3942E4B}">
                <a14:imgProps xmlns:a14="http://schemas.microsoft.com/office/drawing/2010/main">
                  <a14:imgLayer r:embed="rId5">
                    <a14:imgEffect>
                      <a14:backgroundRemoval t="4825" b="97368" l="1096" r="98082">
                        <a14:foregroundMark x1="9041" y1="31579" x2="9041" y2="31579"/>
                        <a14:foregroundMark x1="12603" y1="40789" x2="12603" y2="40789"/>
                        <a14:foregroundMark x1="25479" y1="40351" x2="25479" y2="40351"/>
                        <a14:foregroundMark x1="36712" y1="47807" x2="36712" y2="47807"/>
                        <a14:foregroundMark x1="71096" y1="20614" x2="71096" y2="20614"/>
                        <a14:foregroundMark x1="72603" y1="50877" x2="72603" y2="50877"/>
                        <a14:foregroundMark x1="77397" y1="53509" x2="77397" y2="53509"/>
                        <a14:foregroundMark x1="94658" y1="76316" x2="94658" y2="76316"/>
                      </a14:backgroundRemoval>
                    </a14:imgEffect>
                  </a14:imgLayer>
                </a14:imgProps>
              </a:ext>
            </a:extLst>
          </a:blip>
          <a:stretch>
            <a:fillRect/>
          </a:stretch>
        </p:blipFill>
        <p:spPr>
          <a:xfrm>
            <a:off x="22215" y="0"/>
            <a:ext cx="1039391" cy="324632"/>
          </a:xfrm>
          <a:prstGeom prst="rect">
            <a:avLst/>
          </a:prstGeom>
        </p:spPr>
      </p:pic>
    </p:spTree>
    <p:extLst>
      <p:ext uri="{BB962C8B-B14F-4D97-AF65-F5344CB8AC3E}">
        <p14:creationId xmlns:p14="http://schemas.microsoft.com/office/powerpoint/2010/main" val="118118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420295773"/>
              </p:ext>
            </p:extLst>
          </p:nvPr>
        </p:nvGraphicFramePr>
        <p:xfrm>
          <a:off x="75874" y="347336"/>
          <a:ext cx="6693060" cy="8796663"/>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3065519">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99756">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大学より連絡された「</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TOEIC</a:t>
                      </a:r>
                      <a:r>
                        <a:rPr kumimoji="1" lang="ja-JP" altLang="en-US" sz="800" kern="1200" baseline="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baseline="0" dirty="0">
                          <a:solidFill>
                            <a:schemeClr val="dk1"/>
                          </a:solidFill>
                          <a:latin typeface="Meiryo UI" panose="020B0604030504040204" pitchFamily="50" charset="-128"/>
                          <a:ea typeface="Meiryo UI" panose="020B0604030504040204" pitchFamily="50" charset="-128"/>
                          <a:cs typeface="Arial" panose="020B0604020202020204" pitchFamily="34" charset="0"/>
                        </a:rPr>
                        <a:t>Bridge</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Listening &amp; Reading IP</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（オンライン）受験者サイト」にアクセスしてください。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2.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上記の画面で</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必要事項を選択・入力してログインボタンをクリック。</a:t>
                      </a:r>
                    </a:p>
                    <a:p>
                      <a:r>
                        <a:rPr kumimoji="1" lang="ja-JP"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学部　　 ：　「短期大学部」</a:t>
                      </a:r>
                      <a:r>
                        <a:rPr kumimoji="1" lang="ja-JP"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を選択してください。</a:t>
                      </a:r>
                    </a:p>
                    <a:p>
                      <a:r>
                        <a:rPr kumimoji="1" lang="ja-JP"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ID</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　</a:t>
                      </a:r>
                      <a:r>
                        <a:rPr lang="ja-JP" altLang="en-US" sz="800" b="1" i="0" dirty="0">
                          <a:solidFill>
                            <a:srgbClr val="FF0000"/>
                          </a:solidFill>
                          <a:effectLst/>
                          <a:latin typeface="Verdana" panose="020B0604030504040204" pitchFamily="34" charset="0"/>
                        </a:rPr>
                        <a:t>学生証記載の学籍番号半角数字を</a:t>
                      </a:r>
                      <a:r>
                        <a:rPr lang="en-US" altLang="ja-JP" sz="800" b="1" i="0" dirty="0">
                          <a:solidFill>
                            <a:srgbClr val="FF0000"/>
                          </a:solidFill>
                          <a:effectLst/>
                          <a:latin typeface="Verdana" panose="020B0604030504040204" pitchFamily="34" charset="0"/>
                        </a:rPr>
                        <a:t>10</a:t>
                      </a:r>
                      <a:r>
                        <a:rPr lang="ja-JP" altLang="en-US" sz="800" b="1" i="0" dirty="0">
                          <a:solidFill>
                            <a:srgbClr val="FF0000"/>
                          </a:solidFill>
                          <a:effectLst/>
                          <a:latin typeface="Verdana" panose="020B0604030504040204" pitchFamily="34" charset="0"/>
                        </a:rPr>
                        <a:t>桁（ハイフンなし・　</a:t>
                      </a:r>
                      <a:endParaRPr lang="en-US" altLang="ja-JP" sz="800" b="1" i="0" dirty="0">
                        <a:solidFill>
                          <a:srgbClr val="FF0000"/>
                        </a:solidFill>
                        <a:effectLst/>
                        <a:latin typeface="Verdana" panose="020B0604030504040204" pitchFamily="34" charset="0"/>
                      </a:endParaRPr>
                    </a:p>
                    <a:p>
                      <a:r>
                        <a:rPr lang="ja-JP" altLang="en-US" sz="800" b="1" i="0" dirty="0">
                          <a:solidFill>
                            <a:srgbClr val="FF0000"/>
                          </a:solidFill>
                          <a:effectLst/>
                          <a:latin typeface="Verdana" panose="020B0604030504040204" pitchFamily="34" charset="0"/>
                        </a:rPr>
                        <a:t>　　　　　　　　　</a:t>
                      </a:r>
                      <a:r>
                        <a:rPr lang="ja-JP" altLang="en-US" sz="800" b="1" i="0" baseline="0" dirty="0">
                          <a:solidFill>
                            <a:srgbClr val="FF0000"/>
                          </a:solidFill>
                          <a:effectLst/>
                          <a:latin typeface="Verdana" panose="020B0604030504040204" pitchFamily="34" charset="0"/>
                        </a:rPr>
                        <a:t> </a:t>
                      </a:r>
                      <a:r>
                        <a:rPr lang="ja-JP" altLang="en-US" sz="800" b="1" i="0" dirty="0">
                          <a:solidFill>
                            <a:srgbClr val="FF0000"/>
                          </a:solidFill>
                          <a:effectLst/>
                          <a:latin typeface="Verdana" panose="020B0604030504040204" pitchFamily="34" charset="0"/>
                        </a:rPr>
                        <a:t>半角）で入力してください。</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endPar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パスワード</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1" kern="1200" dirty="0" err="1">
                          <a:solidFill>
                            <a:srgbClr val="FF0000"/>
                          </a:solidFill>
                          <a:latin typeface="Meiryo UI" panose="020B0604030504040204" pitchFamily="50" charset="-128"/>
                          <a:ea typeface="Meiryo UI" panose="020B0604030504040204" pitchFamily="50" charset="-128"/>
                          <a:cs typeface="Arial" panose="020B0604020202020204" pitchFamily="34" charset="0"/>
                        </a:rPr>
                        <a:t>kindai</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の頭文字「</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k</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各自の「生年月日西暦</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8</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桁」を</a:t>
                      </a:r>
                      <a:endPar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半角で続けて入力してください。　</a:t>
                      </a:r>
                      <a:endPar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例</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2006</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年</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4</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月</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日生まれの場合　→　</a:t>
                      </a:r>
                      <a:r>
                        <a:rPr kumimoji="1" lang="en-US" altLang="ja-JP" sz="800" b="1"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k20060401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685800" rtl="0" eaLnBrk="1" latinLnBrk="0" hangingPunct="1"/>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3.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パスワードを変更する</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algn="l"/>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注意</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p>
                    <a:p>
                      <a:pPr algn="l"/>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変更したパスワードは、受験時だけでなく、結果確認時も必要になります。</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algn="l"/>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忘れた場合は受験できない（結果確認できない）ので、必ずメモをとって</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algn="l"/>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おいてください。</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algn="l" defTabSz="685800" rtl="0" eaLnBrk="1" latinLnBrk="0" hangingPunct="1"/>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07205">
                <a:tc gridSpan="2">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4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4.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アンケートに回答してください。　</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「学校」「学歴」は「大学・</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年在学」を選択してください。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テキスト ボックス 3"/>
          <p:cNvSpPr txBox="1"/>
          <p:nvPr/>
        </p:nvSpPr>
        <p:spPr>
          <a:xfrm>
            <a:off x="0" y="101641"/>
            <a:ext cx="3728853" cy="253916"/>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画面イメージ～テスト開始からテスト終了までの流れ～</a:t>
            </a:r>
          </a:p>
        </p:txBody>
      </p:sp>
      <p:grpSp>
        <p:nvGrpSpPr>
          <p:cNvPr id="29" name="グループ化 28"/>
          <p:cNvGrpSpPr/>
          <p:nvPr/>
        </p:nvGrpSpPr>
        <p:grpSpPr>
          <a:xfrm>
            <a:off x="6093046" y="0"/>
            <a:ext cx="764953" cy="246221"/>
            <a:chOff x="5940402" y="90100"/>
            <a:chExt cx="764953" cy="246221"/>
          </a:xfrm>
        </p:grpSpPr>
        <p:sp>
          <p:nvSpPr>
            <p:cNvPr id="30" name="正方形/長方形 29"/>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4" name="テキスト ボックス 33"/>
          <p:cNvSpPr txBox="1"/>
          <p:nvPr/>
        </p:nvSpPr>
        <p:spPr>
          <a:xfrm>
            <a:off x="6589214" y="8837378"/>
            <a:ext cx="276038" cy="307777"/>
          </a:xfrm>
          <a:prstGeom prst="rect">
            <a:avLst/>
          </a:prstGeom>
          <a:noFill/>
        </p:spPr>
        <p:txBody>
          <a:bodyPr wrap="none" rtlCol="0">
            <a:spAutoFit/>
          </a:bodyPr>
          <a:lstStyle/>
          <a:p>
            <a:r>
              <a:rPr lang="en-US" altLang="ja-JP" sz="1400" dirty="0"/>
              <a:t>3</a:t>
            </a:r>
            <a:endParaRPr kumimoji="1" lang="ja-JP" altLang="en-US" sz="1400" dirty="0"/>
          </a:p>
        </p:txBody>
      </p:sp>
      <p:sp>
        <p:nvSpPr>
          <p:cNvPr id="37" name="正方形/長方形 36"/>
          <p:cNvSpPr/>
          <p:nvPr/>
        </p:nvSpPr>
        <p:spPr>
          <a:xfrm>
            <a:off x="969584" y="1332990"/>
            <a:ext cx="894842" cy="86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969584" y="1477770"/>
            <a:ext cx="894842" cy="86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69584" y="1195830"/>
            <a:ext cx="894842" cy="86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447485" y="1623036"/>
            <a:ext cx="526095" cy="123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255059" y="443300"/>
            <a:ext cx="2986578" cy="2852350"/>
          </a:xfrm>
          <a:prstGeom prst="rect">
            <a:avLst/>
          </a:prstGeom>
          <a:ln>
            <a:solidFill>
              <a:schemeClr val="tx1"/>
            </a:solidFill>
          </a:ln>
        </p:spPr>
      </p:pic>
      <p:pic>
        <p:nvPicPr>
          <p:cNvPr id="64" name="図 63"/>
          <p:cNvPicPr>
            <a:picLocks noChangeAspect="1"/>
          </p:cNvPicPr>
          <p:nvPr/>
        </p:nvPicPr>
        <p:blipFill>
          <a:blip r:embed="rId3"/>
          <a:stretch>
            <a:fillRect/>
          </a:stretch>
        </p:blipFill>
        <p:spPr>
          <a:xfrm>
            <a:off x="255059" y="4816372"/>
            <a:ext cx="2985783" cy="1025770"/>
          </a:xfrm>
          <a:prstGeom prst="rect">
            <a:avLst/>
          </a:prstGeom>
          <a:ln>
            <a:solidFill>
              <a:schemeClr val="tx1"/>
            </a:solidFill>
          </a:ln>
        </p:spPr>
      </p:pic>
      <p:sp>
        <p:nvSpPr>
          <p:cNvPr id="65" name="正方形/長方形 64"/>
          <p:cNvSpPr/>
          <p:nvPr/>
        </p:nvSpPr>
        <p:spPr>
          <a:xfrm>
            <a:off x="1474005" y="5661087"/>
            <a:ext cx="547890" cy="141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255059" y="5943257"/>
            <a:ext cx="2985783" cy="2894121"/>
          </a:xfrm>
          <a:prstGeom prst="rect">
            <a:avLst/>
          </a:prstGeom>
          <a:ln>
            <a:solidFill>
              <a:schemeClr val="tx1"/>
            </a:solidFill>
          </a:ln>
        </p:spPr>
      </p:pic>
      <p:pic>
        <p:nvPicPr>
          <p:cNvPr id="3" name="図 2"/>
          <p:cNvPicPr>
            <a:picLocks noChangeAspect="1"/>
          </p:cNvPicPr>
          <p:nvPr/>
        </p:nvPicPr>
        <p:blipFill>
          <a:blip r:embed="rId5"/>
          <a:stretch>
            <a:fillRect/>
          </a:stretch>
        </p:blipFill>
        <p:spPr>
          <a:xfrm>
            <a:off x="3621223" y="5571790"/>
            <a:ext cx="2985783" cy="2936295"/>
          </a:xfrm>
          <a:prstGeom prst="rect">
            <a:avLst/>
          </a:prstGeom>
          <a:ln>
            <a:solidFill>
              <a:schemeClr val="tx1"/>
            </a:solidFill>
          </a:ln>
        </p:spPr>
      </p:pic>
      <p:sp>
        <p:nvSpPr>
          <p:cNvPr id="7" name="フローチャート: 抜出し 6"/>
          <p:cNvSpPr/>
          <p:nvPr/>
        </p:nvSpPr>
        <p:spPr>
          <a:xfrm rot="5400000">
            <a:off x="3174699" y="6997136"/>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3432" y="443300"/>
            <a:ext cx="2985782" cy="1753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4362958" y="1218996"/>
            <a:ext cx="902462" cy="91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362958" y="1350908"/>
            <a:ext cx="902462" cy="91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851066" y="1945747"/>
            <a:ext cx="526095" cy="123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抜出し 22"/>
          <p:cNvSpPr/>
          <p:nvPr/>
        </p:nvSpPr>
        <p:spPr>
          <a:xfrm rot="5400000">
            <a:off x="3215148" y="1488001"/>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2"/>
          <a:stretch>
            <a:fillRect/>
          </a:stretch>
        </p:blipFill>
        <p:spPr>
          <a:xfrm>
            <a:off x="255059" y="443300"/>
            <a:ext cx="2986578" cy="2852350"/>
          </a:xfrm>
          <a:prstGeom prst="rect">
            <a:avLst/>
          </a:prstGeom>
          <a:ln>
            <a:solidFill>
              <a:schemeClr val="tx1"/>
            </a:solidFill>
          </a:ln>
        </p:spPr>
      </p:pic>
      <p:sp>
        <p:nvSpPr>
          <p:cNvPr id="25" name="正方形/長方形 24"/>
          <p:cNvSpPr/>
          <p:nvPr/>
        </p:nvSpPr>
        <p:spPr>
          <a:xfrm>
            <a:off x="996254" y="1694561"/>
            <a:ext cx="868172" cy="104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96254" y="1837436"/>
            <a:ext cx="868172" cy="104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96254" y="1980311"/>
            <a:ext cx="868172" cy="104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a:off x="1940300" y="1350907"/>
            <a:ext cx="1480521" cy="985893"/>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endParaRPr kumimoji="1" lang="en-US" altLang="ja-JP" sz="1100" dirty="0"/>
          </a:p>
          <a:p>
            <a:endParaRPr kumimoji="1" lang="en-US" altLang="ja-JP" sz="1000" b="1" dirty="0"/>
          </a:p>
          <a:p>
            <a:r>
              <a:rPr kumimoji="1" lang="en-US" altLang="ja-JP" sz="1000" b="1" dirty="0"/>
              <a:t>1.</a:t>
            </a:r>
            <a:r>
              <a:rPr kumimoji="1" lang="ja-JP" altLang="en-US" sz="1000" b="1" dirty="0"/>
              <a:t>学部を選ぶ</a:t>
            </a:r>
            <a:endParaRPr kumimoji="1" lang="en-US" altLang="ja-JP" sz="1000" b="1" dirty="0"/>
          </a:p>
          <a:p>
            <a:r>
              <a:rPr lang="en-US" altLang="ja-JP" sz="1000" b="1" dirty="0"/>
              <a:t>2.ID</a:t>
            </a:r>
            <a:r>
              <a:rPr lang="ja-JP" altLang="en-US" sz="1000" b="1" dirty="0"/>
              <a:t>を入力</a:t>
            </a:r>
            <a:endParaRPr lang="en-US" altLang="ja-JP" sz="1000" b="1" dirty="0"/>
          </a:p>
          <a:p>
            <a:r>
              <a:rPr kumimoji="1" lang="en-US" altLang="ja-JP" sz="1000" b="1" dirty="0"/>
              <a:t>3.</a:t>
            </a:r>
            <a:r>
              <a:rPr kumimoji="1" lang="ja-JP" altLang="en-US" sz="1000" b="1" dirty="0"/>
              <a:t>パスワード入力</a:t>
            </a:r>
            <a:endParaRPr kumimoji="1" lang="en-US" altLang="ja-JP" sz="1000" b="1" dirty="0"/>
          </a:p>
          <a:p>
            <a:pPr algn="ctr"/>
            <a:endParaRPr kumimoji="1" lang="ja-JP" altLang="en-US" dirty="0"/>
          </a:p>
        </p:txBody>
      </p:sp>
      <p:sp>
        <p:nvSpPr>
          <p:cNvPr id="32" name="左矢印 25">
            <a:extLst>
              <a:ext uri="{FF2B5EF4-FFF2-40B4-BE49-F238E27FC236}">
                <a16:creationId xmlns:a16="http://schemas.microsoft.com/office/drawing/2014/main" id="{06627C66-686A-4690-861B-A6F7093AE628}"/>
              </a:ext>
            </a:extLst>
          </p:cNvPr>
          <p:cNvSpPr/>
          <p:nvPr/>
        </p:nvSpPr>
        <p:spPr>
          <a:xfrm>
            <a:off x="5321710" y="1064836"/>
            <a:ext cx="1447224" cy="536308"/>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900" b="1" dirty="0"/>
              <a:t>結果確認に</a:t>
            </a:r>
            <a:endParaRPr lang="en-US" altLang="ja-JP" sz="900" b="1" dirty="0"/>
          </a:p>
          <a:p>
            <a:pPr algn="ctr"/>
            <a:r>
              <a:rPr kumimoji="1" lang="ja-JP" altLang="en-US" sz="900" b="1" dirty="0"/>
              <a:t>必要なため必ずメモ！</a:t>
            </a:r>
          </a:p>
        </p:txBody>
      </p:sp>
      <p:sp>
        <p:nvSpPr>
          <p:cNvPr id="36" name="左矢印 25">
            <a:extLst>
              <a:ext uri="{FF2B5EF4-FFF2-40B4-BE49-F238E27FC236}">
                <a16:creationId xmlns:a16="http://schemas.microsoft.com/office/drawing/2014/main" id="{06627C66-686A-4690-861B-A6F7093AE628}"/>
              </a:ext>
            </a:extLst>
          </p:cNvPr>
          <p:cNvSpPr/>
          <p:nvPr/>
        </p:nvSpPr>
        <p:spPr>
          <a:xfrm>
            <a:off x="2164436" y="5410762"/>
            <a:ext cx="1211213" cy="536308"/>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900" b="1" dirty="0"/>
              <a:t>アンケートに進む</a:t>
            </a:r>
            <a:endParaRPr kumimoji="1" lang="ja-JP" altLang="en-US" sz="900" b="1" dirty="0"/>
          </a:p>
        </p:txBody>
      </p:sp>
    </p:spTree>
    <p:extLst>
      <p:ext uri="{BB962C8B-B14F-4D97-AF65-F5344CB8AC3E}">
        <p14:creationId xmlns:p14="http://schemas.microsoft.com/office/powerpoint/2010/main" val="46045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87671" y="246221"/>
          <a:ext cx="6693060" cy="8558461"/>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3488621">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30200">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5.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回答後、上記画面で</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が表示されます。</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algn="l"/>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Authorization Code</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は、受験時だけでなく結果確認時も必要になります。</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algn="l"/>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メモを取るなどして、必ず控えておいてください</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6.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左下の</a:t>
                      </a:r>
                      <a:r>
                        <a:rPr kumimoji="1" lang="ja-JP" altLang="en-US" sz="800" dirty="0">
                          <a:latin typeface="Meiryo UI" panose="020B0604030504040204" pitchFamily="50" charset="-128"/>
                          <a:ea typeface="Meiryo UI" panose="020B0604030504040204" pitchFamily="50" charset="-128"/>
                          <a:cs typeface="Arial" panose="020B0604020202020204" pitchFamily="34" charset="0"/>
                        </a:rPr>
                        <a:t>「受験する」をクリック。</a:t>
                      </a:r>
                      <a:endParaRPr kumimoji="1" lang="en-US" altLang="ja-JP" sz="800" dirty="0">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dirty="0">
                          <a:latin typeface="Meiryo UI" panose="020B0604030504040204" pitchFamily="50" charset="-128"/>
                          <a:ea typeface="Meiryo UI" panose="020B0604030504040204" pitchFamily="50" charset="-128"/>
                          <a:cs typeface="Arial" panose="020B0604020202020204" pitchFamily="34" charset="0"/>
                        </a:rPr>
                        <a:t>    </a:t>
                      </a:r>
                      <a:endParaRPr kumimoji="1"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8374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4790">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7.</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を入力して、「</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Submit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8.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tx1"/>
                          </a:solidFill>
                          <a:latin typeface="Arial" panose="020B0604020202020204" pitchFamily="34" charset="0"/>
                          <a:ea typeface="+mn-ea"/>
                          <a:cs typeface="Arial" panose="020B0604020202020204" pitchFamily="34" charset="0"/>
                        </a:rPr>
                        <a:t>Start Test</a:t>
                      </a:r>
                      <a:r>
                        <a:rPr kumimoji="1" lang="ja-JP" altLang="en-US" sz="800" kern="1200" dirty="0">
                          <a:solidFill>
                            <a:schemeClr val="tx1"/>
                          </a:solidFill>
                          <a:latin typeface="Arial" panose="020B0604020202020204" pitchFamily="34" charset="0"/>
                          <a:ea typeface="+mn-ea"/>
                          <a:cs typeface="Arial" panose="020B0604020202020204" pitchFamily="34" charset="0"/>
                        </a:rPr>
                        <a:t>」をクリック。</a:t>
                      </a:r>
                      <a:endParaRPr kumimoji="1" lang="en-US" altLang="ja-JP" sz="80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535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286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9.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Continue</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10. </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表示されている遵守事項に同意の上</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Yes</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を選択し、</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13" name="グループ化 12"/>
          <p:cNvGrpSpPr/>
          <p:nvPr/>
        </p:nvGrpSpPr>
        <p:grpSpPr>
          <a:xfrm>
            <a:off x="268586" y="4390516"/>
            <a:ext cx="2980922" cy="1867186"/>
            <a:chOff x="0" y="0"/>
            <a:chExt cx="3943350" cy="2552700"/>
          </a:xfrm>
        </p:grpSpPr>
        <p:pic>
          <p:nvPicPr>
            <p:cNvPr id="14" name="図 13"/>
            <p:cNvPicPr>
              <a:picLocks noChangeAspect="1"/>
            </p:cNvPicPr>
            <p:nvPr/>
          </p:nvPicPr>
          <p:blipFill rotWithShape="1">
            <a:blip r:embed="rId2"/>
            <a:srcRect l="3313" t="8976" r="5245" b="22298"/>
            <a:stretch/>
          </p:blipFill>
          <p:spPr>
            <a:xfrm>
              <a:off x="0" y="0"/>
              <a:ext cx="3943350" cy="2552700"/>
            </a:xfrm>
            <a:prstGeom prst="rect">
              <a:avLst/>
            </a:prstGeom>
            <a:ln>
              <a:solidFill>
                <a:schemeClr val="tx1"/>
              </a:solidFill>
            </a:ln>
          </p:spPr>
        </p:pic>
        <p:sp>
          <p:nvSpPr>
            <p:cNvPr id="15" name="正方形/長方形 14"/>
            <p:cNvSpPr/>
            <p:nvPr/>
          </p:nvSpPr>
          <p:spPr>
            <a:xfrm>
              <a:off x="38099" y="428625"/>
              <a:ext cx="352425" cy="95250"/>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6" name="正方形/長方形 15"/>
          <p:cNvSpPr/>
          <p:nvPr/>
        </p:nvSpPr>
        <p:spPr>
          <a:xfrm>
            <a:off x="294803" y="4900012"/>
            <a:ext cx="1082246" cy="346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p:cNvGrpSpPr/>
          <p:nvPr/>
        </p:nvGrpSpPr>
        <p:grpSpPr>
          <a:xfrm>
            <a:off x="4167344" y="2645475"/>
            <a:ext cx="1872896" cy="1560114"/>
            <a:chOff x="4155371" y="1445553"/>
            <a:chExt cx="1872896" cy="1560114"/>
          </a:xfrm>
        </p:grpSpPr>
        <p:sp>
          <p:nvSpPr>
            <p:cNvPr id="19" name="正方形/長方形 18"/>
            <p:cNvSpPr/>
            <p:nvPr/>
          </p:nvSpPr>
          <p:spPr>
            <a:xfrm>
              <a:off x="4864222" y="1445553"/>
              <a:ext cx="472598" cy="1554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p:cNvSpPr/>
            <p:nvPr/>
          </p:nvSpPr>
          <p:spPr>
            <a:xfrm>
              <a:off x="4155371" y="2664928"/>
              <a:ext cx="618013" cy="237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正方形/長方形 20"/>
            <p:cNvSpPr/>
            <p:nvPr/>
          </p:nvSpPr>
          <p:spPr>
            <a:xfrm>
              <a:off x="5459715" y="2745699"/>
              <a:ext cx="568552" cy="25996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30" name="図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312" y="345762"/>
            <a:ext cx="3011196" cy="33193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1429120" y="1184014"/>
            <a:ext cx="617217" cy="12766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en-US" altLang="ja-JP" sz="800" b="1" dirty="0">
                <a:solidFill>
                  <a:srgbClr val="FF0000"/>
                </a:solidFill>
              </a:rPr>
              <a:t>1234567</a:t>
            </a:r>
            <a:endParaRPr kumimoji="1" lang="ja-JP" altLang="en-US" sz="800" b="1" dirty="0">
              <a:solidFill>
                <a:srgbClr val="FF0000"/>
              </a:solidFill>
            </a:endParaRPr>
          </a:p>
        </p:txBody>
      </p:sp>
      <p:pic>
        <p:nvPicPr>
          <p:cNvPr id="31" name="図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896" y="340683"/>
            <a:ext cx="3011196" cy="33193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4852878" y="2341081"/>
            <a:ext cx="526095" cy="113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152104" y="2993768"/>
            <a:ext cx="540449" cy="165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532188" y="3056662"/>
            <a:ext cx="540449" cy="215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p:nvPr/>
        </p:nvPicPr>
        <p:blipFill rotWithShape="1">
          <a:blip r:embed="rId4"/>
          <a:srcRect t="7144" b="7727"/>
          <a:stretch/>
        </p:blipFill>
        <p:spPr>
          <a:xfrm>
            <a:off x="3606896" y="4491762"/>
            <a:ext cx="2981004" cy="1614518"/>
          </a:xfrm>
          <a:prstGeom prst="rect">
            <a:avLst/>
          </a:prstGeom>
          <a:ln>
            <a:solidFill>
              <a:schemeClr val="tx1"/>
            </a:solidFill>
          </a:ln>
        </p:spPr>
      </p:pic>
      <p:sp>
        <p:nvSpPr>
          <p:cNvPr id="34" name="正方形/長方形 33"/>
          <p:cNvSpPr/>
          <p:nvPr/>
        </p:nvSpPr>
        <p:spPr>
          <a:xfrm>
            <a:off x="6156975" y="4925196"/>
            <a:ext cx="273051" cy="206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p:cNvPicPr/>
          <p:nvPr/>
        </p:nvPicPr>
        <p:blipFill rotWithShape="1">
          <a:blip r:embed="rId5"/>
          <a:srcRect l="1857" t="8115" r="1843"/>
          <a:stretch/>
        </p:blipFill>
        <p:spPr>
          <a:xfrm>
            <a:off x="238312" y="6571222"/>
            <a:ext cx="2980922" cy="1940894"/>
          </a:xfrm>
          <a:prstGeom prst="rect">
            <a:avLst/>
          </a:prstGeom>
          <a:ln>
            <a:solidFill>
              <a:schemeClr val="tx1"/>
            </a:solidFill>
          </a:ln>
        </p:spPr>
      </p:pic>
      <p:sp>
        <p:nvSpPr>
          <p:cNvPr id="37" name="正方形/長方形 36"/>
          <p:cNvSpPr/>
          <p:nvPr/>
        </p:nvSpPr>
        <p:spPr>
          <a:xfrm>
            <a:off x="1481314" y="7798512"/>
            <a:ext cx="494918" cy="144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p:cNvPicPr/>
          <p:nvPr/>
        </p:nvPicPr>
        <p:blipFill rotWithShape="1">
          <a:blip r:embed="rId6"/>
          <a:srcRect l="1485" t="8009" r="1991"/>
          <a:stretch/>
        </p:blipFill>
        <p:spPr>
          <a:xfrm>
            <a:off x="3584454" y="6569769"/>
            <a:ext cx="2980922" cy="1939344"/>
          </a:xfrm>
          <a:prstGeom prst="rect">
            <a:avLst/>
          </a:prstGeom>
          <a:ln>
            <a:solidFill>
              <a:schemeClr val="tx1"/>
            </a:solidFill>
          </a:ln>
        </p:spPr>
      </p:pic>
      <p:sp>
        <p:nvSpPr>
          <p:cNvPr id="38" name="正方形/長方形 37"/>
          <p:cNvSpPr/>
          <p:nvPr/>
        </p:nvSpPr>
        <p:spPr>
          <a:xfrm>
            <a:off x="4002752" y="7479791"/>
            <a:ext cx="249208" cy="1320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flipH="1">
            <a:off x="6384412" y="8311895"/>
            <a:ext cx="231418" cy="252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 name="グループ化 26"/>
          <p:cNvGrpSpPr/>
          <p:nvPr/>
        </p:nvGrpSpPr>
        <p:grpSpPr>
          <a:xfrm>
            <a:off x="6093046" y="0"/>
            <a:ext cx="764953" cy="246221"/>
            <a:chOff x="5940402" y="90100"/>
            <a:chExt cx="764953" cy="246221"/>
          </a:xfrm>
        </p:grpSpPr>
        <p:sp>
          <p:nvSpPr>
            <p:cNvPr id="28" name="正方形/長方形 27"/>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5" name="フローチャート: 抜出し 34"/>
          <p:cNvSpPr/>
          <p:nvPr/>
        </p:nvSpPr>
        <p:spPr>
          <a:xfrm rot="5400000">
            <a:off x="3231098" y="1943196"/>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ローチャート: 抜出し 35"/>
          <p:cNvSpPr/>
          <p:nvPr/>
        </p:nvSpPr>
        <p:spPr>
          <a:xfrm rot="5400000">
            <a:off x="3230188" y="5337414"/>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ローチャート: 抜出し 38"/>
          <p:cNvSpPr/>
          <p:nvPr/>
        </p:nvSpPr>
        <p:spPr>
          <a:xfrm rot="5400000">
            <a:off x="3231099" y="7550929"/>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766307" y="1184014"/>
            <a:ext cx="617217" cy="12766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en-US" altLang="ja-JP" sz="800" dirty="0">
                <a:solidFill>
                  <a:schemeClr val="tx1"/>
                </a:solidFill>
              </a:rPr>
              <a:t>test1132</a:t>
            </a:r>
            <a:endParaRPr kumimoji="1" lang="ja-JP" altLang="en-US" sz="800" dirty="0">
              <a:solidFill>
                <a:schemeClr val="tx1"/>
              </a:solidFill>
            </a:endParaRPr>
          </a:p>
        </p:txBody>
      </p:sp>
      <p:sp>
        <p:nvSpPr>
          <p:cNvPr id="42" name="左矢印 25">
            <a:extLst>
              <a:ext uri="{FF2B5EF4-FFF2-40B4-BE49-F238E27FC236}">
                <a16:creationId xmlns:a16="http://schemas.microsoft.com/office/drawing/2014/main" id="{7D7DDE4D-B931-4E56-8FEE-37C658A56AA6}"/>
              </a:ext>
            </a:extLst>
          </p:cNvPr>
          <p:cNvSpPr/>
          <p:nvPr/>
        </p:nvSpPr>
        <p:spPr>
          <a:xfrm>
            <a:off x="2102503" y="843820"/>
            <a:ext cx="1720349" cy="893702"/>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00" b="1" dirty="0">
                <a:solidFill>
                  <a:srgbClr val="FF0000"/>
                </a:solidFill>
              </a:rPr>
              <a:t>【</a:t>
            </a:r>
            <a:r>
              <a:rPr lang="ja-JP" altLang="en-US" sz="1000" b="1" dirty="0">
                <a:solidFill>
                  <a:srgbClr val="FF0000"/>
                </a:solidFill>
              </a:rPr>
              <a:t>重要！</a:t>
            </a:r>
            <a:r>
              <a:rPr lang="en-US" altLang="ja-JP" sz="1000" b="1" dirty="0">
                <a:solidFill>
                  <a:srgbClr val="FF0000"/>
                </a:solidFill>
              </a:rPr>
              <a:t>】</a:t>
            </a:r>
            <a:r>
              <a:rPr lang="ja-JP" altLang="en-US" sz="1000" b="1" dirty="0">
                <a:solidFill>
                  <a:schemeClr val="tx1"/>
                </a:solidFill>
              </a:rPr>
              <a:t>必ずこのコードをメモしておくこと！</a:t>
            </a:r>
            <a:endParaRPr kumimoji="1" lang="ja-JP" altLang="en-US" sz="1000" b="1" dirty="0">
              <a:solidFill>
                <a:schemeClr val="tx1"/>
              </a:solidFill>
            </a:endParaRPr>
          </a:p>
        </p:txBody>
      </p:sp>
      <p:sp>
        <p:nvSpPr>
          <p:cNvPr id="43" name="テキスト ボックス 42"/>
          <p:cNvSpPr txBox="1"/>
          <p:nvPr/>
        </p:nvSpPr>
        <p:spPr>
          <a:xfrm>
            <a:off x="6589214" y="8837378"/>
            <a:ext cx="276038" cy="307777"/>
          </a:xfrm>
          <a:prstGeom prst="rect">
            <a:avLst/>
          </a:prstGeom>
          <a:noFill/>
        </p:spPr>
        <p:txBody>
          <a:bodyPr wrap="none" rtlCol="0">
            <a:spAutoFit/>
          </a:bodyPr>
          <a:lstStyle/>
          <a:p>
            <a:r>
              <a:rPr lang="en-US" altLang="ja-JP" sz="1400" dirty="0"/>
              <a:t>4</a:t>
            </a:r>
            <a:endParaRPr kumimoji="1" lang="ja-JP" altLang="en-US" sz="1400" dirty="0"/>
          </a:p>
        </p:txBody>
      </p:sp>
      <p:sp>
        <p:nvSpPr>
          <p:cNvPr id="44" name="テキスト ボックス 43"/>
          <p:cNvSpPr txBox="1"/>
          <p:nvPr/>
        </p:nvSpPr>
        <p:spPr>
          <a:xfrm>
            <a:off x="5714619" y="8926650"/>
            <a:ext cx="109755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
        <p:nvSpPr>
          <p:cNvPr id="45" name="左矢印 25">
            <a:extLst>
              <a:ext uri="{FF2B5EF4-FFF2-40B4-BE49-F238E27FC236}">
                <a16:creationId xmlns:a16="http://schemas.microsoft.com/office/drawing/2014/main" id="{7D7DDE4D-B931-4E56-8FEE-37C658A56AA6}"/>
              </a:ext>
            </a:extLst>
          </p:cNvPr>
          <p:cNvSpPr/>
          <p:nvPr/>
        </p:nvSpPr>
        <p:spPr>
          <a:xfrm rot="19410710">
            <a:off x="4724977" y="2091510"/>
            <a:ext cx="1719762" cy="644909"/>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b="1" dirty="0">
                <a:solidFill>
                  <a:srgbClr val="FF0000"/>
                </a:solidFill>
              </a:rPr>
              <a:t>パソコンあるいは</a:t>
            </a:r>
            <a:r>
              <a:rPr lang="en-US" altLang="ja-JP" sz="1000" b="1" dirty="0">
                <a:solidFill>
                  <a:srgbClr val="FF0000"/>
                </a:solidFill>
              </a:rPr>
              <a:t>iPad</a:t>
            </a:r>
            <a:r>
              <a:rPr lang="ja-JP" altLang="en-US" sz="1000" b="1" dirty="0">
                <a:solidFill>
                  <a:srgbClr val="FF0000"/>
                </a:solidFill>
              </a:rPr>
              <a:t>のボタンを押す。</a:t>
            </a:r>
            <a:endParaRPr kumimoji="1" lang="ja-JP" altLang="en-US" sz="1000" dirty="0">
              <a:solidFill>
                <a:schemeClr val="tx1"/>
              </a:solidFill>
            </a:endParaRPr>
          </a:p>
        </p:txBody>
      </p:sp>
      <p:sp>
        <p:nvSpPr>
          <p:cNvPr id="46" name="左矢印 25">
            <a:extLst>
              <a:ext uri="{FF2B5EF4-FFF2-40B4-BE49-F238E27FC236}">
                <a16:creationId xmlns:a16="http://schemas.microsoft.com/office/drawing/2014/main" id="{7D7DDE4D-B931-4E56-8FEE-37C658A56AA6}"/>
              </a:ext>
            </a:extLst>
          </p:cNvPr>
          <p:cNvSpPr/>
          <p:nvPr/>
        </p:nvSpPr>
        <p:spPr>
          <a:xfrm>
            <a:off x="1403265" y="4682448"/>
            <a:ext cx="1975861" cy="781205"/>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100" b="1" dirty="0">
                <a:solidFill>
                  <a:srgbClr val="FF0000"/>
                </a:solidFill>
              </a:rPr>
              <a:t>【</a:t>
            </a:r>
            <a:r>
              <a:rPr lang="ja-JP" altLang="en-US" sz="1100" b="1" dirty="0">
                <a:solidFill>
                  <a:srgbClr val="FF0000"/>
                </a:solidFill>
              </a:rPr>
              <a:t>重要！</a:t>
            </a:r>
            <a:r>
              <a:rPr lang="en-US" altLang="ja-JP" sz="1100" b="1" dirty="0">
                <a:solidFill>
                  <a:srgbClr val="FF0000"/>
                </a:solidFill>
              </a:rPr>
              <a:t>】</a:t>
            </a:r>
            <a:r>
              <a:rPr lang="ja-JP" altLang="en-US" sz="1100" b="1" dirty="0">
                <a:solidFill>
                  <a:schemeClr val="tx1"/>
                </a:solidFill>
              </a:rPr>
              <a:t>コードを入力する。</a:t>
            </a:r>
            <a:endParaRPr kumimoji="1" lang="ja-JP" altLang="en-US" sz="1100" b="1" dirty="0">
              <a:solidFill>
                <a:schemeClr val="tx1"/>
              </a:solidFill>
            </a:endParaRPr>
          </a:p>
        </p:txBody>
      </p:sp>
    </p:spTree>
    <p:extLst>
      <p:ext uri="{BB962C8B-B14F-4D97-AF65-F5344CB8AC3E}">
        <p14:creationId xmlns:p14="http://schemas.microsoft.com/office/powerpoint/2010/main" val="44641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表 3"/>
          <p:cNvGraphicFramePr>
            <a:graphicFrameLocks noGrp="1"/>
          </p:cNvGraphicFramePr>
          <p:nvPr/>
        </p:nvGraphicFramePr>
        <p:xfrm>
          <a:off x="75874" y="367099"/>
          <a:ext cx="6693060" cy="8492975"/>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553901">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328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11.</a:t>
                      </a:r>
                      <a:r>
                        <a:rPr kumimoji="1" lang="en-US" altLang="ja-JP" sz="800" kern="1200" baseline="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テストセンター実施等に関する説明が</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画面表示されるので</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12.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概要</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を確認後、「</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99217">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778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13.</a:t>
                      </a:r>
                      <a:r>
                        <a:rPr kumimoji="1" lang="en-US" altLang="ja-JP" sz="800" kern="1200" baseline="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右上の</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Volume</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を押下しカーソルを上下させ希望の音量に調整後</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　</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※インターネット環境によっては、音声が出るまでに</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1</a:t>
                      </a:r>
                      <a:r>
                        <a:rPr kumimoji="1" lang="ja-JP"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2</a:t>
                      </a:r>
                      <a:r>
                        <a:rPr kumimoji="1" lang="ja-JP"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分かかることがあります</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テスト本編に支障が出ますので、ここで音声が聞こえることを確認してください。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14. </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禁止事項を確認し</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6337">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728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15. Listening Section</a:t>
                      </a:r>
                      <a:r>
                        <a:rPr kumimoji="1" lang="ja-JP"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が始まります。音声に従ってテストを進めてください</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16.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テストがすべて終了すると下記画面が表示されます。</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」をクリックし、テスト結果を確認してください。　</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スコア表示画面まで進まずにブラウザを閉じた場合、</a:t>
                      </a:r>
                      <a:endParaRPr lang="en-US" altLang="ja-JP" sz="8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baseline="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採点されませんのでご注意ください。</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12" name="グループ化 11"/>
          <p:cNvGrpSpPr/>
          <p:nvPr/>
        </p:nvGrpSpPr>
        <p:grpSpPr>
          <a:xfrm>
            <a:off x="6093046" y="0"/>
            <a:ext cx="764953" cy="246221"/>
            <a:chOff x="5940402" y="90100"/>
            <a:chExt cx="764953" cy="246221"/>
          </a:xfrm>
        </p:grpSpPr>
        <p:sp>
          <p:nvSpPr>
            <p:cNvPr id="13" name="正方形/長方形 12"/>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2" name="テキスト ボックス 21"/>
          <p:cNvSpPr txBox="1"/>
          <p:nvPr/>
        </p:nvSpPr>
        <p:spPr>
          <a:xfrm>
            <a:off x="6589214" y="8837378"/>
            <a:ext cx="276038" cy="307777"/>
          </a:xfrm>
          <a:prstGeom prst="rect">
            <a:avLst/>
          </a:prstGeom>
          <a:noFill/>
        </p:spPr>
        <p:txBody>
          <a:bodyPr wrap="none" rtlCol="0">
            <a:spAutoFit/>
          </a:bodyPr>
          <a:lstStyle/>
          <a:p>
            <a:r>
              <a:rPr kumimoji="1" lang="en-US" altLang="ja-JP" sz="1400" dirty="0"/>
              <a:t>5</a:t>
            </a:r>
            <a:endParaRPr kumimoji="1" lang="ja-JP" altLang="en-US" sz="1400" dirty="0"/>
          </a:p>
        </p:txBody>
      </p:sp>
      <p:grpSp>
        <p:nvGrpSpPr>
          <p:cNvPr id="21" name="グループ化 20"/>
          <p:cNvGrpSpPr/>
          <p:nvPr/>
        </p:nvGrpSpPr>
        <p:grpSpPr>
          <a:xfrm>
            <a:off x="220160" y="537156"/>
            <a:ext cx="3090694" cy="2285636"/>
            <a:chOff x="0" y="0"/>
            <a:chExt cx="4429125" cy="2888173"/>
          </a:xfrm>
        </p:grpSpPr>
        <p:pic>
          <p:nvPicPr>
            <p:cNvPr id="25" name="図 24"/>
            <p:cNvPicPr>
              <a:picLocks noChangeAspect="1"/>
            </p:cNvPicPr>
            <p:nvPr/>
          </p:nvPicPr>
          <p:blipFill rotWithShape="1">
            <a:blip r:embed="rId2"/>
            <a:srcRect l="1484" t="7587" r="1695"/>
            <a:stretch/>
          </p:blipFill>
          <p:spPr>
            <a:xfrm>
              <a:off x="0" y="0"/>
              <a:ext cx="3105150" cy="2088074"/>
            </a:xfrm>
            <a:prstGeom prst="rect">
              <a:avLst/>
            </a:prstGeom>
            <a:ln>
              <a:solidFill>
                <a:sysClr val="windowText" lastClr="000000"/>
              </a:solidFill>
            </a:ln>
          </p:spPr>
        </p:pic>
        <p:pic>
          <p:nvPicPr>
            <p:cNvPr id="26" name="図 25"/>
            <p:cNvPicPr>
              <a:picLocks noChangeAspect="1"/>
            </p:cNvPicPr>
            <p:nvPr/>
          </p:nvPicPr>
          <p:blipFill rotWithShape="1">
            <a:blip r:embed="rId3"/>
            <a:srcRect l="1485" t="8431" r="1694"/>
            <a:stretch/>
          </p:blipFill>
          <p:spPr>
            <a:xfrm>
              <a:off x="438150" y="457200"/>
              <a:ext cx="3105150" cy="2069024"/>
            </a:xfrm>
            <a:prstGeom prst="rect">
              <a:avLst/>
            </a:prstGeom>
            <a:ln>
              <a:solidFill>
                <a:sysClr val="windowText" lastClr="000000"/>
              </a:solidFill>
            </a:ln>
          </p:spPr>
        </p:pic>
        <p:pic>
          <p:nvPicPr>
            <p:cNvPr id="27" name="図 26"/>
            <p:cNvPicPr>
              <a:picLocks noChangeAspect="1"/>
            </p:cNvPicPr>
            <p:nvPr/>
          </p:nvPicPr>
          <p:blipFill rotWithShape="1">
            <a:blip r:embed="rId4"/>
            <a:srcRect l="1187" t="8009" r="1101"/>
            <a:stretch/>
          </p:blipFill>
          <p:spPr>
            <a:xfrm>
              <a:off x="1295400" y="809624"/>
              <a:ext cx="3133725" cy="2078549"/>
            </a:xfrm>
            <a:prstGeom prst="rect">
              <a:avLst/>
            </a:prstGeom>
            <a:ln>
              <a:solidFill>
                <a:sysClr val="windowText" lastClr="000000"/>
              </a:solidFill>
            </a:ln>
          </p:spPr>
        </p:pic>
      </p:grpSp>
      <p:pic>
        <p:nvPicPr>
          <p:cNvPr id="29" name="図 28"/>
          <p:cNvPicPr/>
          <p:nvPr/>
        </p:nvPicPr>
        <p:blipFill rotWithShape="1">
          <a:blip r:embed="rId5"/>
          <a:srcRect l="1189" t="8009" r="805"/>
          <a:stretch/>
        </p:blipFill>
        <p:spPr>
          <a:xfrm>
            <a:off x="248873" y="3321069"/>
            <a:ext cx="3053296" cy="2053800"/>
          </a:xfrm>
          <a:prstGeom prst="rect">
            <a:avLst/>
          </a:prstGeom>
          <a:ln>
            <a:solidFill>
              <a:sysClr val="windowText" lastClr="000000"/>
            </a:solidFill>
          </a:ln>
        </p:spPr>
      </p:pic>
      <p:sp>
        <p:nvSpPr>
          <p:cNvPr id="15" name="正方形/長方形 14"/>
          <p:cNvSpPr/>
          <p:nvPr/>
        </p:nvSpPr>
        <p:spPr>
          <a:xfrm>
            <a:off x="3154601" y="2662534"/>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p:cNvPicPr/>
          <p:nvPr/>
        </p:nvPicPr>
        <p:blipFill rotWithShape="1">
          <a:blip r:embed="rId6"/>
          <a:srcRect l="1188" t="8852" r="1695"/>
          <a:stretch/>
        </p:blipFill>
        <p:spPr>
          <a:xfrm>
            <a:off x="3611008" y="491021"/>
            <a:ext cx="3052987" cy="2047501"/>
          </a:xfrm>
          <a:prstGeom prst="rect">
            <a:avLst/>
          </a:prstGeom>
          <a:ln>
            <a:solidFill>
              <a:sysClr val="windowText" lastClr="000000"/>
            </a:solidFill>
          </a:ln>
        </p:spPr>
      </p:pic>
      <p:sp>
        <p:nvSpPr>
          <p:cNvPr id="16" name="正方形/長方形 15"/>
          <p:cNvSpPr/>
          <p:nvPr/>
        </p:nvSpPr>
        <p:spPr>
          <a:xfrm>
            <a:off x="6523022" y="2374947"/>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3129981" y="5215680"/>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p:cNvPicPr/>
          <p:nvPr/>
        </p:nvPicPr>
        <p:blipFill rotWithShape="1">
          <a:blip r:embed="rId7"/>
          <a:srcRect l="893" t="8009" r="804"/>
          <a:stretch/>
        </p:blipFill>
        <p:spPr>
          <a:xfrm>
            <a:off x="3603579" y="3327576"/>
            <a:ext cx="3025053" cy="2047293"/>
          </a:xfrm>
          <a:prstGeom prst="rect">
            <a:avLst/>
          </a:prstGeom>
          <a:ln>
            <a:solidFill>
              <a:sysClr val="windowText" lastClr="000000"/>
            </a:solidFill>
          </a:ln>
        </p:spPr>
      </p:pic>
      <p:sp>
        <p:nvSpPr>
          <p:cNvPr id="19" name="正方形/長方形 18"/>
          <p:cNvSpPr/>
          <p:nvPr/>
        </p:nvSpPr>
        <p:spPr>
          <a:xfrm>
            <a:off x="6456444" y="5215680"/>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p:nvPr/>
        </p:nvPicPr>
        <p:blipFill rotWithShape="1">
          <a:blip r:embed="rId8"/>
          <a:srcRect l="1782" t="8009" r="1695"/>
          <a:stretch/>
        </p:blipFill>
        <p:spPr>
          <a:xfrm>
            <a:off x="241100" y="6129911"/>
            <a:ext cx="3061069" cy="2065137"/>
          </a:xfrm>
          <a:prstGeom prst="rect">
            <a:avLst/>
          </a:prstGeom>
          <a:ln>
            <a:solidFill>
              <a:sysClr val="windowText" lastClr="000000"/>
            </a:solidFill>
          </a:ln>
        </p:spPr>
      </p:pic>
      <p:pic>
        <p:nvPicPr>
          <p:cNvPr id="32" name="図 31"/>
          <p:cNvPicPr/>
          <p:nvPr/>
        </p:nvPicPr>
        <p:blipFill rotWithShape="1">
          <a:blip r:embed="rId9"/>
          <a:srcRect l="1299" t="8431" r="1065" b="672"/>
          <a:stretch/>
        </p:blipFill>
        <p:spPr>
          <a:xfrm>
            <a:off x="3602926" y="6129911"/>
            <a:ext cx="3061069" cy="2065137"/>
          </a:xfrm>
          <a:prstGeom prst="rect">
            <a:avLst/>
          </a:prstGeom>
          <a:ln>
            <a:solidFill>
              <a:schemeClr val="tx1"/>
            </a:solidFill>
          </a:ln>
        </p:spPr>
      </p:pic>
      <p:sp>
        <p:nvSpPr>
          <p:cNvPr id="24" name="正方形/長方形 23"/>
          <p:cNvSpPr/>
          <p:nvPr/>
        </p:nvSpPr>
        <p:spPr>
          <a:xfrm>
            <a:off x="6491807" y="8046127"/>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ローチャート: 抜出し 22"/>
          <p:cNvSpPr/>
          <p:nvPr/>
        </p:nvSpPr>
        <p:spPr>
          <a:xfrm rot="5400000">
            <a:off x="3225019" y="1576218"/>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抜出し 32"/>
          <p:cNvSpPr/>
          <p:nvPr/>
        </p:nvSpPr>
        <p:spPr>
          <a:xfrm rot="5400000">
            <a:off x="3216936" y="4290819"/>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ローチャート: 抜出し 33"/>
          <p:cNvSpPr/>
          <p:nvPr/>
        </p:nvSpPr>
        <p:spPr>
          <a:xfrm rot="5400000">
            <a:off x="3216935" y="7105329"/>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714619" y="8926650"/>
            <a:ext cx="109755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
        <p:nvSpPr>
          <p:cNvPr id="3" name="右矢印 2"/>
          <p:cNvSpPr/>
          <p:nvPr/>
        </p:nvSpPr>
        <p:spPr>
          <a:xfrm>
            <a:off x="1124105" y="3403825"/>
            <a:ext cx="1879445" cy="65794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100" b="1" dirty="0">
                <a:solidFill>
                  <a:srgbClr val="FF0000"/>
                </a:solidFill>
              </a:rPr>
              <a:t>【</a:t>
            </a:r>
            <a:r>
              <a:rPr kumimoji="1" lang="ja-JP" altLang="en-US" sz="1100" b="1" dirty="0">
                <a:solidFill>
                  <a:srgbClr val="FF0000"/>
                </a:solidFill>
              </a:rPr>
              <a:t>重要！</a:t>
            </a:r>
            <a:r>
              <a:rPr kumimoji="1" lang="en-US" altLang="ja-JP" sz="1100" b="1" dirty="0">
                <a:solidFill>
                  <a:srgbClr val="FF0000"/>
                </a:solidFill>
              </a:rPr>
              <a:t>】</a:t>
            </a:r>
            <a:r>
              <a:rPr kumimoji="1" lang="ja-JP" altLang="en-US" sz="1100" b="1" dirty="0"/>
              <a:t>音量の調整</a:t>
            </a:r>
          </a:p>
        </p:txBody>
      </p:sp>
      <p:sp>
        <p:nvSpPr>
          <p:cNvPr id="37" name="左矢印 25">
            <a:extLst>
              <a:ext uri="{FF2B5EF4-FFF2-40B4-BE49-F238E27FC236}">
                <a16:creationId xmlns:a16="http://schemas.microsoft.com/office/drawing/2014/main" id="{7D7DDE4D-B931-4E56-8FEE-37C658A56AA6}"/>
              </a:ext>
            </a:extLst>
          </p:cNvPr>
          <p:cNvSpPr/>
          <p:nvPr/>
        </p:nvSpPr>
        <p:spPr>
          <a:xfrm>
            <a:off x="1743183" y="6509052"/>
            <a:ext cx="1416220" cy="781205"/>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b="1" dirty="0">
                <a:solidFill>
                  <a:schemeClr val="tx1"/>
                </a:solidFill>
              </a:rPr>
              <a:t>試験開始！！</a:t>
            </a:r>
            <a:endParaRPr kumimoji="1" lang="ja-JP" altLang="en-US" sz="1200" b="1" dirty="0">
              <a:solidFill>
                <a:schemeClr val="tx1"/>
              </a:solidFill>
            </a:endParaRPr>
          </a:p>
        </p:txBody>
      </p:sp>
      <p:sp>
        <p:nvSpPr>
          <p:cNvPr id="35" name="正方形/長方形 34"/>
          <p:cNvSpPr/>
          <p:nvPr/>
        </p:nvSpPr>
        <p:spPr>
          <a:xfrm>
            <a:off x="2975353" y="3352840"/>
            <a:ext cx="326816" cy="6014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8258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p:cNvGrpSpPr/>
          <p:nvPr/>
        </p:nvGrpSpPr>
        <p:grpSpPr>
          <a:xfrm>
            <a:off x="146108" y="4984793"/>
            <a:ext cx="6107430" cy="3846830"/>
            <a:chOff x="0" y="0"/>
            <a:chExt cx="12668251" cy="8266570"/>
          </a:xfrm>
        </p:grpSpPr>
        <p:pic>
          <p:nvPicPr>
            <p:cNvPr id="45" name="図 44"/>
            <p:cNvPicPr>
              <a:picLocks noChangeAspect="1"/>
            </p:cNvPicPr>
            <p:nvPr/>
          </p:nvPicPr>
          <p:blipFill rotWithShape="1">
            <a:blip r:embed="rId2"/>
            <a:srcRect l="594" t="8537" r="655"/>
            <a:stretch/>
          </p:blipFill>
          <p:spPr>
            <a:xfrm>
              <a:off x="0" y="0"/>
              <a:ext cx="12668251" cy="8266570"/>
            </a:xfrm>
            <a:prstGeom prst="rect">
              <a:avLst/>
            </a:prstGeom>
            <a:ln>
              <a:solidFill>
                <a:schemeClr val="tx1"/>
              </a:solidFill>
            </a:ln>
          </p:spPr>
        </p:pic>
        <p:sp>
          <p:nvSpPr>
            <p:cNvPr id="46" name="角丸四角形 45"/>
            <p:cNvSpPr/>
            <p:nvPr/>
          </p:nvSpPr>
          <p:spPr>
            <a:xfrm>
              <a:off x="85726" y="7639050"/>
              <a:ext cx="914400" cy="60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47" name="角丸四角形 46"/>
            <p:cNvSpPr/>
            <p:nvPr/>
          </p:nvSpPr>
          <p:spPr>
            <a:xfrm>
              <a:off x="1057276" y="7639050"/>
              <a:ext cx="1047750" cy="60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48" name="角丸四角形 47"/>
            <p:cNvSpPr/>
            <p:nvPr/>
          </p:nvSpPr>
          <p:spPr>
            <a:xfrm>
              <a:off x="2181225" y="7639050"/>
              <a:ext cx="1552575" cy="60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49" name="角丸四角形 48"/>
            <p:cNvSpPr/>
            <p:nvPr/>
          </p:nvSpPr>
          <p:spPr>
            <a:xfrm>
              <a:off x="11734801" y="7648575"/>
              <a:ext cx="914400" cy="60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50" name="角丸四角形 49"/>
            <p:cNvSpPr/>
            <p:nvPr/>
          </p:nvSpPr>
          <p:spPr>
            <a:xfrm>
              <a:off x="2857501" y="4819650"/>
              <a:ext cx="914400" cy="33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51" name="角丸四角形 50"/>
            <p:cNvSpPr/>
            <p:nvPr/>
          </p:nvSpPr>
          <p:spPr>
            <a:xfrm>
              <a:off x="2867026" y="3648075"/>
              <a:ext cx="914400" cy="33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52" name="角丸四角形 51"/>
            <p:cNvSpPr/>
            <p:nvPr/>
          </p:nvSpPr>
          <p:spPr>
            <a:xfrm>
              <a:off x="8753476" y="3629025"/>
              <a:ext cx="914400" cy="33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grpSp>
      <p:graphicFrame>
        <p:nvGraphicFramePr>
          <p:cNvPr id="5" name="表 4"/>
          <p:cNvGraphicFramePr>
            <a:graphicFrameLocks noGrp="1"/>
          </p:cNvGraphicFramePr>
          <p:nvPr/>
        </p:nvGraphicFramePr>
        <p:xfrm>
          <a:off x="82470" y="366872"/>
          <a:ext cx="6693060" cy="2535078"/>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20487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0200">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17.</a:t>
                      </a:r>
                      <a:r>
                        <a:rPr kumimoji="1" lang="en-US" altLang="ja-JP" sz="800" kern="1200" baseline="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スコアを確認し「</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Exit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」で終了してください。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en-US" altLang="ja-JP"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14" name="表 13"/>
          <p:cNvGraphicFramePr>
            <a:graphicFrameLocks noGrp="1"/>
          </p:cNvGraphicFramePr>
          <p:nvPr/>
        </p:nvGraphicFramePr>
        <p:xfrm>
          <a:off x="143932" y="3253737"/>
          <a:ext cx="6604000" cy="1376680"/>
        </p:xfrm>
        <a:graphic>
          <a:graphicData uri="http://schemas.openxmlformats.org/drawingml/2006/table">
            <a:tbl>
              <a:tblPr firstRow="1" bandRow="1">
                <a:tableStyleId>{5C22544A-7EE6-4342-B048-85BDC9FD1C3A}</a:tableStyleId>
              </a:tblPr>
              <a:tblGrid>
                <a:gridCol w="1270001">
                  <a:extLst>
                    <a:ext uri="{9D8B030D-6E8A-4147-A177-3AD203B41FA5}">
                      <a16:colId xmlns:a16="http://schemas.microsoft.com/office/drawing/2014/main" val="20000"/>
                    </a:ext>
                  </a:extLst>
                </a:gridCol>
                <a:gridCol w="5333999">
                  <a:extLst>
                    <a:ext uri="{9D8B030D-6E8A-4147-A177-3AD203B41FA5}">
                      <a16:colId xmlns:a16="http://schemas.microsoft.com/office/drawing/2014/main" val="20001"/>
                    </a:ext>
                  </a:extLst>
                </a:gridCol>
              </a:tblGrid>
              <a:tr h="370840">
                <a:tc>
                  <a:txBody>
                    <a:bodyPr/>
                    <a:lstStyle/>
                    <a:p>
                      <a:endParaRPr kumimoji="1" lang="ja-JP" altLang="en-US" b="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685800" rtl="0" eaLnBrk="1" latinLnBrk="0" hangingPunct="1"/>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Reading Test</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に入るとカウントダウンタイマーが画面右上に表示されま</a:t>
                      </a:r>
                      <a:r>
                        <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す。</a:t>
                      </a:r>
                      <a:endParaRPr kumimoji="1" lang="en-US" altLang="ja-JP" sz="1350" b="1" kern="1200" dirty="0">
                        <a:solidFill>
                          <a:schemeClr val="lt1"/>
                        </a:solidFill>
                        <a:effectLst/>
                        <a:latin typeface="+mn-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白いチェックボックスをクリックすると、チェックマークが入り、後で確認したい問題にマークをつけることができます</a:t>
                      </a:r>
                      <a:r>
                        <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各</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の問題の一覧画面に移動することができます。</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画面詳細については次ページの</a:t>
                      </a:r>
                      <a:r>
                        <a:rPr kumimoji="1" lang="en-US" altLang="ja-JP" sz="800" b="0" u="sng"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altLang="ja-JP" sz="800" b="0" u="sng"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画面説明</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をご確認ください。</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Back</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ボタンで一つ前の問題、</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ボタンで次の問題へ移動できます。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テキスト ボックス 14"/>
          <p:cNvSpPr txBox="1"/>
          <p:nvPr/>
        </p:nvSpPr>
        <p:spPr>
          <a:xfrm>
            <a:off x="0" y="2996843"/>
            <a:ext cx="3728853" cy="253916"/>
          </a:xfrm>
          <a:prstGeom prst="rect">
            <a:avLst/>
          </a:prstGeom>
          <a:noFill/>
        </p:spPr>
        <p:txBody>
          <a:bodyPr wrap="square" rtlCol="0">
            <a:spAutoFit/>
          </a:bodyPr>
          <a:lstStyle/>
          <a:p>
            <a:pPr lvl="0"/>
            <a:r>
              <a:rPr lang="ja-JP" altLang="en-US" sz="1050" b="1"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Reading Section</a:t>
            </a:r>
            <a:r>
              <a:rPr lang="ja-JP" altLang="ja-JP" sz="1050" b="1" dirty="0">
                <a:latin typeface="Meiryo UI" panose="020B0604030504040204" pitchFamily="50" charset="-128"/>
                <a:ea typeface="Meiryo UI" panose="020B0604030504040204" pitchFamily="50" charset="-128"/>
              </a:rPr>
              <a:t>アイコン説明</a:t>
            </a:r>
            <a:endParaRPr lang="ja-JP" altLang="ja-JP" sz="105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 y="4709869"/>
            <a:ext cx="3728853" cy="253916"/>
          </a:xfrm>
          <a:prstGeom prst="rect">
            <a:avLst/>
          </a:prstGeom>
          <a:noFill/>
        </p:spPr>
        <p:txBody>
          <a:bodyPr wrap="square" rtlCol="0">
            <a:spAutoFit/>
          </a:bodyPr>
          <a:lstStyle/>
          <a:p>
            <a:pPr lvl="0"/>
            <a:r>
              <a:rPr lang="ja-JP" altLang="en-US" sz="1050" b="1"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Review</a:t>
            </a:r>
            <a:r>
              <a:rPr lang="ja-JP" altLang="ja-JP" sz="1050" b="1" dirty="0">
                <a:latin typeface="Meiryo UI" panose="020B0604030504040204" pitchFamily="50" charset="-128"/>
                <a:ea typeface="Meiryo UI" panose="020B0604030504040204" pitchFamily="50" charset="-128"/>
              </a:rPr>
              <a:t>画面説明</a:t>
            </a:r>
            <a:endParaRPr lang="ja-JP" altLang="ja-JP"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589214" y="8837378"/>
            <a:ext cx="276038" cy="307777"/>
          </a:xfrm>
          <a:prstGeom prst="rect">
            <a:avLst/>
          </a:prstGeom>
          <a:noFill/>
        </p:spPr>
        <p:txBody>
          <a:bodyPr wrap="none" rtlCol="0">
            <a:spAutoFit/>
          </a:bodyPr>
          <a:lstStyle/>
          <a:p>
            <a:r>
              <a:rPr lang="en-US" altLang="ja-JP" sz="1400" dirty="0"/>
              <a:t>6</a:t>
            </a:r>
            <a:endParaRPr kumimoji="1" lang="ja-JP" altLang="en-US" sz="1400" dirty="0"/>
          </a:p>
        </p:txBody>
      </p:sp>
      <p:pic>
        <p:nvPicPr>
          <p:cNvPr id="35" name="図 34"/>
          <p:cNvPicPr/>
          <p:nvPr/>
        </p:nvPicPr>
        <p:blipFill rotWithShape="1">
          <a:blip r:embed="rId3"/>
          <a:srcRect l="928" t="8431" r="879" b="936"/>
          <a:stretch/>
        </p:blipFill>
        <p:spPr>
          <a:xfrm>
            <a:off x="209733" y="434113"/>
            <a:ext cx="3069834" cy="2053800"/>
          </a:xfrm>
          <a:prstGeom prst="rect">
            <a:avLst/>
          </a:prstGeom>
          <a:ln>
            <a:solidFill>
              <a:schemeClr val="tx1"/>
            </a:solidFill>
          </a:ln>
        </p:spPr>
      </p:pic>
      <p:sp>
        <p:nvSpPr>
          <p:cNvPr id="39" name="正方形/長方形 38"/>
          <p:cNvSpPr/>
          <p:nvPr/>
        </p:nvSpPr>
        <p:spPr>
          <a:xfrm>
            <a:off x="3113729" y="2351818"/>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6" name="図 35"/>
          <p:cNvPicPr/>
          <p:nvPr/>
        </p:nvPicPr>
        <p:blipFill rotWithShape="1">
          <a:blip r:embed="rId4"/>
          <a:srcRect l="4736" t="8369" r="5172" b="13137"/>
          <a:stretch/>
        </p:blipFill>
        <p:spPr>
          <a:xfrm>
            <a:off x="357494" y="3314013"/>
            <a:ext cx="840194" cy="263317"/>
          </a:xfrm>
          <a:prstGeom prst="rect">
            <a:avLst/>
          </a:prstGeom>
          <a:ln>
            <a:solidFill>
              <a:schemeClr val="tx1"/>
            </a:solidFill>
          </a:ln>
        </p:spPr>
      </p:pic>
      <p:pic>
        <p:nvPicPr>
          <p:cNvPr id="41" name="図 40"/>
          <p:cNvPicPr/>
          <p:nvPr/>
        </p:nvPicPr>
        <p:blipFill rotWithShape="1">
          <a:blip r:embed="rId5"/>
          <a:srcRect l="2752"/>
          <a:stretch/>
        </p:blipFill>
        <p:spPr>
          <a:xfrm>
            <a:off x="405843" y="3657469"/>
            <a:ext cx="743496" cy="272411"/>
          </a:xfrm>
          <a:prstGeom prst="rect">
            <a:avLst/>
          </a:prstGeom>
          <a:ln>
            <a:solidFill>
              <a:schemeClr val="tx1"/>
            </a:solidFill>
          </a:ln>
        </p:spPr>
      </p:pic>
      <p:pic>
        <p:nvPicPr>
          <p:cNvPr id="42" name="図 41"/>
          <p:cNvPicPr/>
          <p:nvPr/>
        </p:nvPicPr>
        <p:blipFill>
          <a:blip r:embed="rId6"/>
          <a:stretch>
            <a:fillRect/>
          </a:stretch>
        </p:blipFill>
        <p:spPr>
          <a:xfrm>
            <a:off x="594169" y="3993134"/>
            <a:ext cx="366844" cy="279143"/>
          </a:xfrm>
          <a:prstGeom prst="rect">
            <a:avLst/>
          </a:prstGeom>
          <a:ln>
            <a:solidFill>
              <a:schemeClr val="tx1"/>
            </a:solidFill>
          </a:ln>
        </p:spPr>
      </p:pic>
      <p:pic>
        <p:nvPicPr>
          <p:cNvPr id="43" name="図 42"/>
          <p:cNvPicPr/>
          <p:nvPr/>
        </p:nvPicPr>
        <p:blipFill>
          <a:blip r:embed="rId7"/>
          <a:stretch>
            <a:fillRect/>
          </a:stretch>
        </p:blipFill>
        <p:spPr>
          <a:xfrm>
            <a:off x="489655" y="4320058"/>
            <a:ext cx="575872" cy="280857"/>
          </a:xfrm>
          <a:prstGeom prst="rect">
            <a:avLst/>
          </a:prstGeom>
          <a:ln>
            <a:solidFill>
              <a:schemeClr val="tx1"/>
            </a:solidFill>
          </a:ln>
        </p:spPr>
      </p:pic>
      <p:sp>
        <p:nvSpPr>
          <p:cNvPr id="26" name="左矢印 25"/>
          <p:cNvSpPr/>
          <p:nvPr/>
        </p:nvSpPr>
        <p:spPr>
          <a:xfrm>
            <a:off x="3406830" y="1890912"/>
            <a:ext cx="3182384" cy="1039334"/>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b="1" dirty="0">
                <a:solidFill>
                  <a:schemeClr val="tx1"/>
                </a:solidFill>
              </a:rPr>
              <a:t>　　必ずスコアが出るまで画面を進めてください</a:t>
            </a:r>
            <a:r>
              <a:rPr lang="ja-JP" altLang="en-US" sz="1100" b="1" dirty="0">
                <a:solidFill>
                  <a:schemeClr val="tx1"/>
                </a:solidFill>
              </a:rPr>
              <a:t>。スコアを確認したら、「</a:t>
            </a:r>
            <a:r>
              <a:rPr lang="en-US" altLang="ja-JP" sz="1100" b="1" dirty="0">
                <a:solidFill>
                  <a:schemeClr val="tx1"/>
                </a:solidFill>
              </a:rPr>
              <a:t>Exit</a:t>
            </a:r>
            <a:r>
              <a:rPr lang="ja-JP" altLang="en-US" sz="1100" b="1" dirty="0">
                <a:solidFill>
                  <a:schemeClr val="tx1"/>
                </a:solidFill>
              </a:rPr>
              <a:t>」で終了です。</a:t>
            </a:r>
            <a:endParaRPr kumimoji="1" lang="ja-JP" altLang="en-US" sz="1100" b="1" dirty="0">
              <a:solidFill>
                <a:schemeClr val="tx1"/>
              </a:solidFill>
            </a:endParaRPr>
          </a:p>
        </p:txBody>
      </p:sp>
      <p:sp>
        <p:nvSpPr>
          <p:cNvPr id="27" name="テキスト ボックス 26"/>
          <p:cNvSpPr txBox="1"/>
          <p:nvPr/>
        </p:nvSpPr>
        <p:spPr>
          <a:xfrm>
            <a:off x="5714619" y="8926650"/>
            <a:ext cx="109755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202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28" name="表 27"/>
          <p:cNvGraphicFramePr>
            <a:graphicFrameLocks noGrp="1"/>
          </p:cNvGraphicFramePr>
          <p:nvPr/>
        </p:nvGraphicFramePr>
        <p:xfrm>
          <a:off x="125484" y="290672"/>
          <a:ext cx="6604000" cy="2520000"/>
        </p:xfrm>
        <a:graphic>
          <a:graphicData uri="http://schemas.openxmlformats.org/drawingml/2006/table">
            <a:tbl>
              <a:tblPr firstRow="1" bandRow="1">
                <a:tableStyleId>{5C22544A-7EE6-4342-B048-85BDC9FD1C3A}</a:tableStyleId>
              </a:tblPr>
              <a:tblGrid>
                <a:gridCol w="880356">
                  <a:extLst>
                    <a:ext uri="{9D8B030D-6E8A-4147-A177-3AD203B41FA5}">
                      <a16:colId xmlns:a16="http://schemas.microsoft.com/office/drawing/2014/main" val="20000"/>
                    </a:ext>
                  </a:extLst>
                </a:gridCol>
                <a:gridCol w="5723644">
                  <a:extLst>
                    <a:ext uri="{9D8B030D-6E8A-4147-A177-3AD203B41FA5}">
                      <a16:colId xmlns:a16="http://schemas.microsoft.com/office/drawing/2014/main" val="20001"/>
                    </a:ext>
                  </a:extLst>
                </a:gridCol>
              </a:tblGrid>
              <a:tr h="360000">
                <a:tc>
                  <a:txBody>
                    <a:bodyPr/>
                    <a:lstStyle/>
                    <a:p>
                      <a:endParaRPr kumimoji="1" lang="ja-JP" altLang="en-US" b="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685800" rtl="0" eaLnBrk="1" latinLnBrk="0" hangingPunct="1"/>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解答済みの問題番号に表示されます。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000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未解答の問題番号に表示されます。</a:t>
                      </a:r>
                      <a:endPar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0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”にチェックを入れた問題に表示されます。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Reading Test</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の冒頭（</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Part 5</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Direction</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）に戻ります。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”にチェックが入っている最初の問題に戻ります。この状態で“</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を押すことで“</a:t>
                      </a:r>
                      <a:r>
                        <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”にチェックが入っている問題のみを見直すことができます。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未解答の最初の問題に戻ります。この状態で“</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を押すことで未解答の問題のみを見直すことができます。</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00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画面で表示されます。試験終了時間が来る前に終了することができます。</a:t>
                      </a:r>
                      <a:endParaRPr kumimoji="1" lang="en-US" alt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algn="just">
                        <a:spcAft>
                          <a:spcPts val="0"/>
                        </a:spcAft>
                      </a:pP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Finish Test”</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を押すと、スコアが表示され、</a:t>
                      </a:r>
                      <a:r>
                        <a:rPr kumimoji="1" lang="ja-JP" sz="800" b="0" u="sng"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残り時間が余っていたとしても、テストの再開はできなくなりますのでご注意ください。</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29" name="図 28"/>
          <p:cNvPicPr/>
          <p:nvPr/>
        </p:nvPicPr>
        <p:blipFill>
          <a:blip r:embed="rId3"/>
          <a:stretch>
            <a:fillRect/>
          </a:stretch>
        </p:blipFill>
        <p:spPr>
          <a:xfrm>
            <a:off x="361102" y="339069"/>
            <a:ext cx="408305" cy="258445"/>
          </a:xfrm>
          <a:prstGeom prst="rect">
            <a:avLst/>
          </a:prstGeom>
        </p:spPr>
      </p:pic>
      <p:pic>
        <p:nvPicPr>
          <p:cNvPr id="30" name="図 29"/>
          <p:cNvPicPr/>
          <p:nvPr/>
        </p:nvPicPr>
        <p:blipFill>
          <a:blip r:embed="rId4"/>
          <a:stretch>
            <a:fillRect/>
          </a:stretch>
        </p:blipFill>
        <p:spPr>
          <a:xfrm>
            <a:off x="410949" y="691146"/>
            <a:ext cx="308610" cy="278765"/>
          </a:xfrm>
          <a:prstGeom prst="rect">
            <a:avLst/>
          </a:prstGeom>
        </p:spPr>
      </p:pic>
      <p:pic>
        <p:nvPicPr>
          <p:cNvPr id="31" name="図 30"/>
          <p:cNvPicPr/>
          <p:nvPr/>
        </p:nvPicPr>
        <p:blipFill>
          <a:blip r:embed="rId5"/>
          <a:stretch>
            <a:fillRect/>
          </a:stretch>
        </p:blipFill>
        <p:spPr>
          <a:xfrm>
            <a:off x="362689" y="1055448"/>
            <a:ext cx="405130" cy="266700"/>
          </a:xfrm>
          <a:prstGeom prst="rect">
            <a:avLst/>
          </a:prstGeom>
        </p:spPr>
      </p:pic>
      <p:sp>
        <p:nvSpPr>
          <p:cNvPr id="37" name="テキスト ボックス 36"/>
          <p:cNvSpPr txBox="1"/>
          <p:nvPr/>
        </p:nvSpPr>
        <p:spPr>
          <a:xfrm>
            <a:off x="-15241" y="3458468"/>
            <a:ext cx="3728853" cy="253916"/>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画面イメージ～テスト結果確認の流れ～</a:t>
            </a:r>
          </a:p>
        </p:txBody>
      </p:sp>
      <p:pic>
        <p:nvPicPr>
          <p:cNvPr id="40" name="図 39"/>
          <p:cNvPicPr/>
          <p:nvPr/>
        </p:nvPicPr>
        <p:blipFill>
          <a:blip r:embed="rId6"/>
          <a:stretch>
            <a:fillRect/>
          </a:stretch>
        </p:blipFill>
        <p:spPr>
          <a:xfrm>
            <a:off x="336178" y="1417784"/>
            <a:ext cx="458152" cy="300138"/>
          </a:xfrm>
          <a:prstGeom prst="rect">
            <a:avLst/>
          </a:prstGeom>
          <a:ln>
            <a:solidFill>
              <a:schemeClr val="tx1"/>
            </a:solidFill>
          </a:ln>
        </p:spPr>
      </p:pic>
      <p:pic>
        <p:nvPicPr>
          <p:cNvPr id="41" name="図 40"/>
          <p:cNvPicPr/>
          <p:nvPr/>
        </p:nvPicPr>
        <p:blipFill>
          <a:blip r:embed="rId7"/>
          <a:stretch>
            <a:fillRect/>
          </a:stretch>
        </p:blipFill>
        <p:spPr>
          <a:xfrm>
            <a:off x="273655" y="1786213"/>
            <a:ext cx="583199" cy="269620"/>
          </a:xfrm>
          <a:prstGeom prst="rect">
            <a:avLst/>
          </a:prstGeom>
          <a:ln>
            <a:solidFill>
              <a:schemeClr val="tx1"/>
            </a:solidFill>
          </a:ln>
        </p:spPr>
      </p:pic>
      <p:pic>
        <p:nvPicPr>
          <p:cNvPr id="43" name="図 42"/>
          <p:cNvPicPr/>
          <p:nvPr/>
        </p:nvPicPr>
        <p:blipFill>
          <a:blip r:embed="rId8"/>
          <a:stretch>
            <a:fillRect/>
          </a:stretch>
        </p:blipFill>
        <p:spPr>
          <a:xfrm>
            <a:off x="160123" y="2132275"/>
            <a:ext cx="810262" cy="273203"/>
          </a:xfrm>
          <a:prstGeom prst="rect">
            <a:avLst/>
          </a:prstGeom>
          <a:ln>
            <a:solidFill>
              <a:schemeClr val="tx1"/>
            </a:solidFill>
          </a:ln>
        </p:spPr>
      </p:pic>
      <p:pic>
        <p:nvPicPr>
          <p:cNvPr id="48" name="図 47"/>
          <p:cNvPicPr/>
          <p:nvPr/>
        </p:nvPicPr>
        <p:blipFill>
          <a:blip r:embed="rId9"/>
          <a:stretch>
            <a:fillRect/>
          </a:stretch>
        </p:blipFill>
        <p:spPr>
          <a:xfrm>
            <a:off x="328241" y="2489480"/>
            <a:ext cx="474027" cy="293450"/>
          </a:xfrm>
          <a:prstGeom prst="rect">
            <a:avLst/>
          </a:prstGeom>
          <a:ln>
            <a:solidFill>
              <a:schemeClr val="tx1"/>
            </a:solidFill>
          </a:ln>
        </p:spPr>
      </p:pic>
      <p:sp>
        <p:nvSpPr>
          <p:cNvPr id="32" name="正方形/長方形 31"/>
          <p:cNvSpPr/>
          <p:nvPr/>
        </p:nvSpPr>
        <p:spPr>
          <a:xfrm>
            <a:off x="0" y="3706367"/>
            <a:ext cx="6485477" cy="369332"/>
          </a:xfrm>
          <a:prstGeom prst="rect">
            <a:avLst/>
          </a:prstGeom>
        </p:spPr>
        <p:txBody>
          <a:bodyPr wrap="square">
            <a:spAutoFit/>
          </a:bodyPr>
          <a:lstStyle/>
          <a:p>
            <a:pPr lvl="0" defTabSz="685800">
              <a:defRPr/>
            </a:pP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テスト結果票は、ご自身のテスト受験完了日の翌日</a:t>
            </a: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時以降から、</a:t>
            </a: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5</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月</a:t>
            </a: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31</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日（土）までダウンロード・保存が可能です。</a:t>
            </a:r>
            <a:endPar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lvl="0" defTabSz="685800">
              <a:defRPr/>
            </a:pP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　  この期間を過ぎますと結果の確認ができなくなりますので、ご注意ください。</a:t>
            </a:r>
          </a:p>
        </p:txBody>
      </p:sp>
      <p:graphicFrame>
        <p:nvGraphicFramePr>
          <p:cNvPr id="53" name="表 52"/>
          <p:cNvGraphicFramePr>
            <a:graphicFrameLocks noGrp="1"/>
          </p:cNvGraphicFramePr>
          <p:nvPr>
            <p:extLst>
              <p:ext uri="{D42A27DB-BD31-4B8C-83A1-F6EECF244321}">
                <p14:modId xmlns:p14="http://schemas.microsoft.com/office/powerpoint/2010/main" val="1268324586"/>
              </p:ext>
            </p:extLst>
          </p:nvPr>
        </p:nvGraphicFramePr>
        <p:xfrm>
          <a:off x="75874" y="4146205"/>
          <a:ext cx="6693060" cy="4493478"/>
        </p:xfrm>
        <a:graphic>
          <a:graphicData uri="http://schemas.openxmlformats.org/drawingml/2006/table">
            <a:tbl>
              <a:tblPr firstRow="1" bandRow="1">
                <a:tableStyleId>{5C22544A-7EE6-4342-B048-85BDC9FD1C3A}</a:tableStyleId>
              </a:tblPr>
              <a:tblGrid>
                <a:gridCol w="3266766">
                  <a:extLst>
                    <a:ext uri="{9D8B030D-6E8A-4147-A177-3AD203B41FA5}">
                      <a16:colId xmlns:a16="http://schemas.microsoft.com/office/drawing/2014/main" val="20000"/>
                    </a:ext>
                  </a:extLst>
                </a:gridCol>
                <a:gridCol w="3426294">
                  <a:extLst>
                    <a:ext uri="{9D8B030D-6E8A-4147-A177-3AD203B41FA5}">
                      <a16:colId xmlns:a16="http://schemas.microsoft.com/office/drawing/2014/main" val="20001"/>
                    </a:ext>
                  </a:extLst>
                </a:gridCol>
              </a:tblGrid>
              <a:tr h="281707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68780">
                <a:tc>
                  <a:txBody>
                    <a:bodyPr/>
                    <a:lstStyle/>
                    <a:p>
                      <a:pPr marL="0" indent="0">
                        <a:buNone/>
                      </a:pPr>
                      <a:r>
                        <a:rPr kumimoji="1" lang="en-US" altLang="ja-JP"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1. </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ご自身が受験を完了された日の翌日午前</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時以降</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indent="0">
                        <a:buNone/>
                      </a:pP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TOEIC Bridge Listening &amp; Reading IP</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テスト（オンライン</a:t>
                      </a:r>
                      <a:r>
                        <a:rPr kumimoji="1" lang="ja-JP" altLang="en-US"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buNone/>
                      </a:pPr>
                      <a:r>
                        <a:rPr kumimoji="1" lang="en-US" altLang="ja-JP"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結果確認用の</a:t>
                      </a:r>
                      <a:r>
                        <a:rPr kumimoji="1" lang="en-US" altLang="ja-JP"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URL</a:t>
                      </a:r>
                      <a:r>
                        <a:rPr kumimoji="1" lang="ja-JP" altLang="en-US"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」に</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アクセスしてください。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indent="0">
                        <a:buNone/>
                      </a:pPr>
                      <a:r>
                        <a:rPr kumimoji="1" lang="arn-CL" altLang="ja-JP" sz="800" kern="120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arn-CL" altLang="ja-JP" sz="800" kern="1200">
                          <a:solidFill>
                            <a:schemeClr val="dk1"/>
                          </a:solidFill>
                          <a:latin typeface="Meiryo UI" panose="020B0604030504040204" pitchFamily="50" charset="-128"/>
                          <a:ea typeface="Meiryo UI" panose="020B0604030504040204" pitchFamily="50" charset="-128"/>
                          <a:cs typeface="Arial" panose="020B0604020202020204" pitchFamily="34" charset="0"/>
                          <a:hlinkClick r:id="rId10"/>
                        </a:rPr>
                        <a:t>https://area18.smp.ne.jp/area/p/nasj9obojk0lbngkh7/dbV88j/login.html</a:t>
                      </a:r>
                      <a:r>
                        <a:rPr kumimoji="1" lang="arn-CL" altLang="ja-JP" sz="800" kern="1200">
                          <a:solidFill>
                            <a:schemeClr val="dk1"/>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dirty="0">
                        <a:latin typeface="Arial" panose="020B0604020202020204" pitchFamily="34" charset="0"/>
                        <a:cs typeface="Arial" panose="020B0604020202020204" pitchFamily="34" charset="0"/>
                      </a:endParaRPr>
                    </a:p>
                    <a:p>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2.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必要事項を入力して「ログイン」をクリック。</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各項目について</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p>
                    <a:p>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コード</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テスト受験時に使用した</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■パスワード</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テスト受験時にご自身で変更されたパスワードを入力してください。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※Authorization Code</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は大学より連絡された</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URL(</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この受験のしおりの表紙に</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記載の</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URL)</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に再度アクセスし、受験番号とパスワードを入力することで</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確認できます。この時のパスワードは自身で変更したパスワードになります。　</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パスワードを忘れた場合は、受験番号をお手元に用意し、以下にお電話ください。</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TEL</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050-1790-7424</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（土・日・祝日・年末年始を除く</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10:00〜17:00</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4" name="テキスト ボックス 53"/>
          <p:cNvSpPr txBox="1"/>
          <p:nvPr/>
        </p:nvSpPr>
        <p:spPr>
          <a:xfrm>
            <a:off x="6589214" y="8837378"/>
            <a:ext cx="276038" cy="307777"/>
          </a:xfrm>
          <a:prstGeom prst="rect">
            <a:avLst/>
          </a:prstGeom>
          <a:noFill/>
        </p:spPr>
        <p:txBody>
          <a:bodyPr wrap="none" rtlCol="0">
            <a:spAutoFit/>
          </a:bodyPr>
          <a:lstStyle/>
          <a:p>
            <a:r>
              <a:rPr lang="en-US" altLang="ja-JP" sz="1400" dirty="0"/>
              <a:t>7</a:t>
            </a:r>
            <a:endParaRPr kumimoji="1" lang="ja-JP" altLang="en-US" sz="1400" dirty="0"/>
          </a:p>
        </p:txBody>
      </p:sp>
      <p:pic>
        <p:nvPicPr>
          <p:cNvPr id="55" name="図 54"/>
          <p:cNvPicPr>
            <a:picLocks noChangeAspect="1"/>
          </p:cNvPicPr>
          <p:nvPr/>
        </p:nvPicPr>
        <p:blipFill rotWithShape="1">
          <a:blip r:embed="rId11"/>
          <a:srcRect l="6797" t="8616" r="8109" b="46455"/>
          <a:stretch/>
        </p:blipFill>
        <p:spPr>
          <a:xfrm>
            <a:off x="181229" y="4239743"/>
            <a:ext cx="3039949" cy="1601252"/>
          </a:xfrm>
          <a:prstGeom prst="rect">
            <a:avLst/>
          </a:prstGeom>
          <a:ln>
            <a:solidFill>
              <a:schemeClr val="tx1"/>
            </a:solidFill>
          </a:ln>
        </p:spPr>
      </p:pic>
      <p:grpSp>
        <p:nvGrpSpPr>
          <p:cNvPr id="56" name="グループ化 55"/>
          <p:cNvGrpSpPr/>
          <p:nvPr/>
        </p:nvGrpSpPr>
        <p:grpSpPr>
          <a:xfrm>
            <a:off x="934888" y="5297945"/>
            <a:ext cx="914298" cy="289595"/>
            <a:chOff x="1090817" y="1364975"/>
            <a:chExt cx="1377812" cy="374791"/>
          </a:xfrm>
        </p:grpSpPr>
        <p:sp>
          <p:nvSpPr>
            <p:cNvPr id="57" name="正方形/長方形 56"/>
            <p:cNvSpPr/>
            <p:nvPr/>
          </p:nvSpPr>
          <p:spPr>
            <a:xfrm>
              <a:off x="1090817" y="1364975"/>
              <a:ext cx="1377812" cy="157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正方形/長方形 57"/>
            <p:cNvSpPr/>
            <p:nvPr/>
          </p:nvSpPr>
          <p:spPr>
            <a:xfrm>
              <a:off x="1090817" y="1581154"/>
              <a:ext cx="1377812" cy="158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59" name="グループ化 58"/>
          <p:cNvGrpSpPr/>
          <p:nvPr/>
        </p:nvGrpSpPr>
        <p:grpSpPr>
          <a:xfrm>
            <a:off x="3539804" y="4239743"/>
            <a:ext cx="3018930" cy="2647341"/>
            <a:chOff x="0" y="0"/>
            <a:chExt cx="4027005" cy="3139599"/>
          </a:xfrm>
        </p:grpSpPr>
        <p:pic>
          <p:nvPicPr>
            <p:cNvPr id="60" name="図 59"/>
            <p:cNvPicPr>
              <a:picLocks noChangeAspect="1"/>
            </p:cNvPicPr>
            <p:nvPr/>
          </p:nvPicPr>
          <p:blipFill rotWithShape="1">
            <a:blip r:embed="rId12"/>
            <a:srcRect l="7789" t="19757" r="9073" b="5093"/>
            <a:stretch/>
          </p:blipFill>
          <p:spPr>
            <a:xfrm>
              <a:off x="0" y="0"/>
              <a:ext cx="4027005" cy="3119075"/>
            </a:xfrm>
            <a:prstGeom prst="rect">
              <a:avLst/>
            </a:prstGeom>
            <a:ln>
              <a:solidFill>
                <a:schemeClr val="tx1"/>
              </a:solidFill>
            </a:ln>
          </p:spPr>
        </p:pic>
        <p:sp>
          <p:nvSpPr>
            <p:cNvPr id="61" name="正方形/長方形 60"/>
            <p:cNvSpPr/>
            <p:nvPr/>
          </p:nvSpPr>
          <p:spPr>
            <a:xfrm>
              <a:off x="1315879" y="2922713"/>
              <a:ext cx="1402695" cy="2168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62" name="テキスト ボックス 61"/>
          <p:cNvSpPr txBox="1"/>
          <p:nvPr/>
        </p:nvSpPr>
        <p:spPr>
          <a:xfrm>
            <a:off x="5714619" y="8926650"/>
            <a:ext cx="109755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06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11" name="表 10"/>
          <p:cNvGraphicFramePr>
            <a:graphicFrameLocks noGrp="1"/>
          </p:cNvGraphicFramePr>
          <p:nvPr/>
        </p:nvGraphicFramePr>
        <p:xfrm>
          <a:off x="101521" y="292824"/>
          <a:ext cx="6693060" cy="6510007"/>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63856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51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4</a:t>
                      </a:r>
                      <a:r>
                        <a:rPr kumimoji="1" lang="arn-CL"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ご自身のテスト結果をご確認ください。</a:t>
                      </a:r>
                    </a:p>
                    <a:p>
                      <a:endParaRPr kumimoji="1" lang="en-US" altLang="ja-JP" sz="800" i="0" baseline="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58346">
                <a:tc gridSpan="2">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7781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5</a:t>
                      </a:r>
                      <a:r>
                        <a:rPr kumimoji="1" lang="arn-CL"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「テスト結果印刷」をクリックすると、ご自身のテスト結果を</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PDF</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形式で印刷いただけます。必要に応じて</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PDF</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ファイルを保存し、ご活用ください。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テスト結果は、ご自身のテスト受験完了日の翌日</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時以降から、</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5</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月</a:t>
                      </a:r>
                      <a:r>
                        <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31</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日（土）までダウンロード・保存が可能です。</a:t>
                      </a:r>
                      <a:endParaRPr kumimoji="1" lang="en-US" altLang="ja-JP"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この期間を過ぎますと結果の確認ができなくなりますので、ご注意ください。</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8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3" name="角丸四角形 22"/>
          <p:cNvSpPr/>
          <p:nvPr/>
        </p:nvSpPr>
        <p:spPr>
          <a:xfrm>
            <a:off x="101521" y="7552075"/>
            <a:ext cx="6693060" cy="71435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ea typeface="Meiryo UI" panose="020B0604030504040204" pitchFamily="50" charset="-128"/>
                <a:cs typeface="Meiryo UI" panose="020B0604030504040204" pitchFamily="50" charset="-128"/>
              </a:rPr>
              <a:t> </a:t>
            </a:r>
            <a:r>
              <a:rPr lang="ja-JP" altLang="en-US" sz="1100" kern="100" dirty="0">
                <a:solidFill>
                  <a:srgbClr val="000000"/>
                </a:solidFill>
                <a:ea typeface="Meiryo UI" panose="020B0604030504040204" pitchFamily="50" charset="-128"/>
                <a:cs typeface="Meiryo UI" panose="020B0604030504040204" pitchFamily="50" charset="-128"/>
              </a:rPr>
              <a:t>◎</a:t>
            </a:r>
            <a:r>
              <a:rPr lang="ja-JP" altLang="en-US"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その他トラブルや不明な点は、</a:t>
            </a:r>
            <a:r>
              <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TOEIC Program </a:t>
            </a:r>
            <a:r>
              <a:rPr lang="ja-JP" altLang="en-US"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IP</a:t>
            </a:r>
            <a:r>
              <a:rPr lang="ja-JP" altLang="en-US"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テスト（オンライン）＞ヘルプデスクまでお問い合わせください。</a:t>
            </a:r>
          </a:p>
          <a:p>
            <a:pPr algn="ctr">
              <a:spcAft>
                <a:spcPts val="0"/>
              </a:spcAft>
            </a:pP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お問い合わせの際は大学名と所属学部をお知らせください。</a:t>
            </a:r>
          </a:p>
          <a:p>
            <a:pPr algn="ctr">
              <a:spcAft>
                <a:spcPts val="0"/>
              </a:spcAft>
            </a:pPr>
            <a:r>
              <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TEL: 050-1790-7424</a:t>
            </a:r>
            <a:r>
              <a:rPr lang="ja-JP" altLang="en-US" sz="1100" kern="100" dirty="0">
                <a:solidFill>
                  <a:srgbClr val="000000"/>
                </a:solidFill>
                <a:ea typeface="Meiryo UI" panose="020B0604030504040204" pitchFamily="50" charset="-128"/>
                <a:cs typeface="Meiryo UI" panose="020B0604030504040204" pitchFamily="50" charset="-128"/>
              </a:rPr>
              <a:t>（平日：</a:t>
            </a:r>
            <a:r>
              <a:rPr lang="en-US" altLang="ja-JP" sz="1100" kern="100" dirty="0">
                <a:solidFill>
                  <a:srgbClr val="000000"/>
                </a:solidFill>
                <a:ea typeface="Meiryo UI" panose="020B0604030504040204" pitchFamily="50" charset="-128"/>
                <a:cs typeface="Meiryo UI" panose="020B0604030504040204" pitchFamily="50" charset="-128"/>
              </a:rPr>
              <a:t>10</a:t>
            </a:r>
            <a:r>
              <a:rPr lang="ja-JP" altLang="en-US" sz="1100" kern="100" dirty="0">
                <a:solidFill>
                  <a:srgbClr val="000000"/>
                </a:solidFill>
                <a:ea typeface="Meiryo UI" panose="020B0604030504040204" pitchFamily="50" charset="-128"/>
                <a:cs typeface="Meiryo UI" panose="020B0604030504040204" pitchFamily="50" charset="-128"/>
              </a:rPr>
              <a:t>時～</a:t>
            </a:r>
            <a:r>
              <a:rPr lang="en-US" altLang="ja-JP" sz="1100" kern="100" dirty="0">
                <a:solidFill>
                  <a:srgbClr val="000000"/>
                </a:solidFill>
                <a:ea typeface="Meiryo UI" panose="020B0604030504040204" pitchFamily="50" charset="-128"/>
                <a:cs typeface="Meiryo UI" panose="020B0604030504040204" pitchFamily="50" charset="-128"/>
              </a:rPr>
              <a:t>17</a:t>
            </a:r>
            <a:r>
              <a:rPr lang="ja-JP" altLang="en-US" sz="1100" kern="100" dirty="0">
                <a:solidFill>
                  <a:srgbClr val="000000"/>
                </a:solidFill>
                <a:ea typeface="Meiryo UI" panose="020B0604030504040204" pitchFamily="50" charset="-128"/>
                <a:cs typeface="Meiryo UI" panose="020B0604030504040204" pitchFamily="50" charset="-128"/>
              </a:rPr>
              <a:t>時</a:t>
            </a:r>
            <a:r>
              <a:rPr lang="en-US" altLang="ja-JP" sz="1100" kern="100" dirty="0">
                <a:solidFill>
                  <a:srgbClr val="000000"/>
                </a:solidFill>
                <a:ea typeface="Meiryo UI" panose="020B0604030504040204" pitchFamily="50" charset="-128"/>
                <a:cs typeface="Meiryo UI" panose="020B0604030504040204" pitchFamily="50" charset="-128"/>
              </a:rPr>
              <a:t>/</a:t>
            </a:r>
            <a:r>
              <a:rPr lang="ja-JP" altLang="en-US" sz="1100" kern="100">
                <a:solidFill>
                  <a:srgbClr val="000000"/>
                </a:solidFill>
                <a:ea typeface="Meiryo UI" panose="020B0604030504040204" pitchFamily="50" charset="-128"/>
                <a:cs typeface="Meiryo UI" panose="020B0604030504040204" pitchFamily="50" charset="-128"/>
              </a:rPr>
              <a:t>土日除く）</a:t>
            </a:r>
            <a:endParaRPr lang="ja-JP" sz="1050" kern="100" dirty="0">
              <a:effectLst/>
              <a:ea typeface="ＭＳ 明朝" panose="02020609040205080304" pitchFamily="17" charset="-128"/>
              <a:cs typeface="Times New Roman" panose="02020603050405020304" pitchFamily="18" charset="0"/>
            </a:endParaRPr>
          </a:p>
        </p:txBody>
      </p:sp>
      <p:pic>
        <p:nvPicPr>
          <p:cNvPr id="24" name="図 23"/>
          <p:cNvPicPr/>
          <p:nvPr/>
        </p:nvPicPr>
        <p:blipFill>
          <a:blip r:embed="rId3" cstate="print">
            <a:extLst>
              <a:ext uri="{28A0092B-C50C-407E-A947-70E740481C1C}">
                <a14:useLocalDpi xmlns:a14="http://schemas.microsoft.com/office/drawing/2010/main" val="0"/>
              </a:ext>
            </a:extLst>
          </a:blip>
          <a:stretch>
            <a:fillRect/>
          </a:stretch>
        </p:blipFill>
        <p:spPr>
          <a:xfrm>
            <a:off x="5318841" y="8274677"/>
            <a:ext cx="1475740" cy="426085"/>
          </a:xfrm>
          <a:prstGeom prst="rect">
            <a:avLst/>
          </a:prstGeom>
        </p:spPr>
      </p:pic>
      <p:sp>
        <p:nvSpPr>
          <p:cNvPr id="25" name="テキスト ボックス 255"/>
          <p:cNvSpPr txBox="1"/>
          <p:nvPr/>
        </p:nvSpPr>
        <p:spPr>
          <a:xfrm>
            <a:off x="3945255" y="8680010"/>
            <a:ext cx="2912745" cy="4038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600" kern="100" dirty="0">
                <a:effectLst/>
                <a:latin typeface="Arial" panose="020B0604020202020204" pitchFamily="34" charset="0"/>
                <a:ea typeface="ＭＳ 明朝" panose="02020609040205080304" pitchFamily="17" charset="-128"/>
                <a:cs typeface="Times New Roman" panose="02020603050405020304" pitchFamily="18" charset="0"/>
              </a:rPr>
              <a:t>ETS, the ETS logo, PROPELL, TOEIC and TOEIC BRIDGE are registered trademarks of ETS, Princeton, New Jersey, USA, and used in Japan under license. Portions are copyrighted by ETS and used with permission.</a:t>
            </a:r>
            <a:endParaRPr lang="ja-JP" sz="1050" kern="100" dirty="0">
              <a:effectLst/>
              <a:ea typeface="ＭＳ 明朝" panose="02020609040205080304" pitchFamily="17" charset="-128"/>
              <a:cs typeface="Times New Roman" panose="02020603050405020304" pitchFamily="18" charset="0"/>
            </a:endParaRPr>
          </a:p>
          <a:p>
            <a:pPr algn="just">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28" name="テキスト ボックス 27"/>
          <p:cNvSpPr txBox="1"/>
          <p:nvPr/>
        </p:nvSpPr>
        <p:spPr>
          <a:xfrm>
            <a:off x="6589214" y="8837378"/>
            <a:ext cx="276038" cy="307777"/>
          </a:xfrm>
          <a:prstGeom prst="rect">
            <a:avLst/>
          </a:prstGeom>
          <a:noFill/>
        </p:spPr>
        <p:txBody>
          <a:bodyPr wrap="none" rtlCol="0">
            <a:spAutoFit/>
          </a:bodyPr>
          <a:lstStyle/>
          <a:p>
            <a:r>
              <a:rPr kumimoji="1" lang="en-US" altLang="ja-JP" sz="1400" dirty="0"/>
              <a:t>8</a:t>
            </a:r>
            <a:endParaRPr kumimoji="1" lang="ja-JP" altLang="en-US" sz="1400" dirty="0"/>
          </a:p>
        </p:txBody>
      </p:sp>
      <p:pic>
        <p:nvPicPr>
          <p:cNvPr id="18" name="図 17"/>
          <p:cNvPicPr>
            <a:picLocks noChangeAspect="1"/>
          </p:cNvPicPr>
          <p:nvPr/>
        </p:nvPicPr>
        <p:blipFill rotWithShape="1">
          <a:blip r:embed="rId4"/>
          <a:srcRect l="6836" t="8124" r="7959" b="17280"/>
          <a:stretch/>
        </p:blipFill>
        <p:spPr>
          <a:xfrm>
            <a:off x="236956" y="430295"/>
            <a:ext cx="3060420" cy="2295610"/>
          </a:xfrm>
          <a:prstGeom prst="rect">
            <a:avLst/>
          </a:prstGeom>
          <a:ln>
            <a:solidFill>
              <a:schemeClr val="tx1"/>
            </a:solidFill>
          </a:ln>
        </p:spPr>
      </p:pic>
      <p:sp>
        <p:nvSpPr>
          <p:cNvPr id="17" name="正方形/長方形 16"/>
          <p:cNvSpPr/>
          <p:nvPr/>
        </p:nvSpPr>
        <p:spPr>
          <a:xfrm>
            <a:off x="1447722" y="2552700"/>
            <a:ext cx="623647" cy="177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 name="図 1"/>
          <p:cNvPicPr>
            <a:picLocks noChangeAspect="1"/>
          </p:cNvPicPr>
          <p:nvPr/>
        </p:nvPicPr>
        <p:blipFill>
          <a:blip r:embed="rId5"/>
          <a:stretch>
            <a:fillRect/>
          </a:stretch>
        </p:blipFill>
        <p:spPr>
          <a:xfrm>
            <a:off x="4008795" y="3387013"/>
            <a:ext cx="2094475" cy="2787056"/>
          </a:xfrm>
          <a:prstGeom prst="rect">
            <a:avLst/>
          </a:prstGeom>
          <a:ln>
            <a:solidFill>
              <a:schemeClr val="tx1">
                <a:lumMod val="65000"/>
                <a:lumOff val="35000"/>
              </a:schemeClr>
            </a:solidFill>
          </a:ln>
        </p:spPr>
      </p:pic>
      <p:pic>
        <p:nvPicPr>
          <p:cNvPr id="3" name="図 2"/>
          <p:cNvPicPr>
            <a:picLocks noChangeAspect="1"/>
          </p:cNvPicPr>
          <p:nvPr/>
        </p:nvPicPr>
        <p:blipFill>
          <a:blip r:embed="rId6"/>
          <a:stretch>
            <a:fillRect/>
          </a:stretch>
        </p:blipFill>
        <p:spPr>
          <a:xfrm>
            <a:off x="827851" y="3387012"/>
            <a:ext cx="1982024" cy="2788839"/>
          </a:xfrm>
          <a:prstGeom prst="rect">
            <a:avLst/>
          </a:prstGeom>
          <a:ln>
            <a:solidFill>
              <a:schemeClr val="tx1">
                <a:lumMod val="65000"/>
                <a:lumOff val="35000"/>
              </a:schemeClr>
            </a:solidFill>
          </a:ln>
        </p:spPr>
      </p:pic>
      <p:sp>
        <p:nvSpPr>
          <p:cNvPr id="15" name="角丸四角形 14"/>
          <p:cNvSpPr/>
          <p:nvPr/>
        </p:nvSpPr>
        <p:spPr>
          <a:xfrm>
            <a:off x="101521" y="6864830"/>
            <a:ext cx="6693060" cy="5702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ea typeface="Meiryo UI" panose="020B0604030504040204" pitchFamily="50" charset="-128"/>
                <a:cs typeface="Meiryo UI" panose="020B0604030504040204" pitchFamily="50" charset="-128"/>
              </a:rPr>
              <a:t> </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ログインに必要な学籍番号が分からない方は、</a:t>
            </a:r>
            <a:endParaRPr lang="en-US" altLang="ja-JP" sz="11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1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近畿大学経営学部学生センター（短期大学部担当）へお問い合わせください。</a:t>
            </a:r>
          </a:p>
          <a:p>
            <a:pPr algn="ctr">
              <a:spcAft>
                <a:spcPts val="0"/>
              </a:spcAft>
            </a:pPr>
            <a:r>
              <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TEL</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06-4307-3045 </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（平日：</a:t>
            </a: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土曜日</a:t>
            </a: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時半 </a:t>
            </a: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日曜日は不可）</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3192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nvGraphicFramePr>
        <p:xfrm>
          <a:off x="75874" y="367099"/>
          <a:ext cx="6693060" cy="6982130"/>
        </p:xfrm>
        <a:graphic>
          <a:graphicData uri="http://schemas.openxmlformats.org/drawingml/2006/table">
            <a:tbl>
              <a:tblPr firstRow="1" bandRow="1">
                <a:tableStyleId>{5C22544A-7EE6-4342-B048-85BDC9FD1C3A}</a:tableStyleId>
              </a:tblPr>
              <a:tblGrid>
                <a:gridCol w="6693060">
                  <a:extLst>
                    <a:ext uri="{9D8B030D-6E8A-4147-A177-3AD203B41FA5}">
                      <a16:colId xmlns:a16="http://schemas.microsoft.com/office/drawing/2014/main" val="20000"/>
                    </a:ext>
                  </a:extLst>
                </a:gridCol>
              </a:tblGrid>
              <a:tr h="202685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5500">
                <a:tc>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1. App Store</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をタップし、検索ボックスに”</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TOEIC Assessments</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”と入力。対象のアプリをインストールしてください。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16927">
                <a:tc>
                  <a:txBody>
                    <a:bodyPr/>
                    <a:lstStyle/>
                    <a:p>
                      <a:endParaRPr kumimoji="1" lang="ja-JP" alt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81879">
                <a:tc>
                  <a:txBody>
                    <a:bodyPr/>
                    <a:lstStyle/>
                    <a:p>
                      <a:pPr rtl="0"/>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en-US" altLang="ja-JP" sz="800" kern="1200" baseline="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インストールされたアプリを起動し、</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“Start a Test”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をタップします。　	　	　</a:t>
                      </a:r>
                    </a:p>
                    <a:p>
                      <a:pPr rtl="0"/>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　　**アプリ起動時に</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マイクの使用許可</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及び</a:t>
                      </a:r>
                      <a:r>
                        <a:rPr kumimoji="1" lang="ja-JP" altLang="en-US" sz="80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アプリ起動中ほかのアプリの使用を制限する</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旨の</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ポップアップ</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が表示されますので</a:t>
                      </a:r>
                      <a:r>
                        <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「はい」</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40814">
                <a:tc>
                  <a:txBody>
                    <a:bodyPr/>
                    <a:lstStyle/>
                    <a:p>
                      <a:endParaRPr kumimoji="1" lang="ja-JP" alt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00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3. Authorization Code</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"Submit"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押下後、</a:t>
                      </a:r>
                      <a:r>
                        <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"Start Test"</a:t>
                      </a:r>
                      <a:r>
                        <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をタップしてください。テストが始まりますので画面に従って受験してください。</a:t>
                      </a:r>
                      <a:r>
                        <a:rPr kumimoji="1" lang="ja-JP" altLang="en-US" sz="1350" b="0" i="0" u="none" strike="noStrike" kern="1200" baseline="0" dirty="0">
                          <a:solidFill>
                            <a:schemeClr val="dk1"/>
                          </a:solidFill>
                          <a:latin typeface="Meiryo UI" panose="020B0604030504040204" pitchFamily="50" charset="-128"/>
                          <a:ea typeface="Meiryo UI" panose="020B0604030504040204" pitchFamily="50" charset="-128"/>
                          <a:cs typeface="+mn-cs"/>
                        </a:rPr>
                        <a:t>	</a:t>
                      </a:r>
                      <a:endParaRPr kumimoji="1" lang="ja-JP" altLang="en-US"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4" name="グループ化 3"/>
          <p:cNvGrpSpPr/>
          <p:nvPr/>
        </p:nvGrpSpPr>
        <p:grpSpPr>
          <a:xfrm>
            <a:off x="227458" y="428310"/>
            <a:ext cx="1277499" cy="1879713"/>
            <a:chOff x="2074460" y="0"/>
            <a:chExt cx="1740183" cy="2320244"/>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460" y="0"/>
              <a:ext cx="1740183" cy="2320244"/>
            </a:xfrm>
            <a:prstGeom prst="rect">
              <a:avLst/>
            </a:prstGeom>
            <a:ln>
              <a:solidFill>
                <a:srgbClr val="333399"/>
              </a:solidFill>
            </a:ln>
          </p:spPr>
        </p:pic>
        <p:sp>
          <p:nvSpPr>
            <p:cNvPr id="10" name="正方形/長方形 9"/>
            <p:cNvSpPr/>
            <p:nvPr/>
          </p:nvSpPr>
          <p:spPr>
            <a:xfrm>
              <a:off x="3519073" y="2046766"/>
              <a:ext cx="227510" cy="218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5" name="グループ化 4"/>
          <p:cNvGrpSpPr/>
          <p:nvPr/>
        </p:nvGrpSpPr>
        <p:grpSpPr>
          <a:xfrm>
            <a:off x="1600409" y="428310"/>
            <a:ext cx="1274859" cy="1879713"/>
            <a:chOff x="-5141859" y="28601"/>
            <a:chExt cx="3657600" cy="487680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859" y="28601"/>
              <a:ext cx="3657600" cy="4876800"/>
            </a:xfrm>
            <a:prstGeom prst="rect">
              <a:avLst/>
            </a:prstGeom>
            <a:ln>
              <a:solidFill>
                <a:sysClr val="windowText" lastClr="000000"/>
              </a:solidFill>
            </a:ln>
          </p:spPr>
        </p:pic>
        <p:sp>
          <p:nvSpPr>
            <p:cNvPr id="7" name="正方形/長方形 6"/>
            <p:cNvSpPr/>
            <p:nvPr/>
          </p:nvSpPr>
          <p:spPr>
            <a:xfrm>
              <a:off x="-4551308" y="123851"/>
              <a:ext cx="2419350"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8" name="正方形/長方形 7"/>
            <p:cNvSpPr/>
            <p:nvPr/>
          </p:nvSpPr>
          <p:spPr>
            <a:xfrm>
              <a:off x="-5027557" y="466750"/>
              <a:ext cx="1704974" cy="1581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sp>
        <p:nvSpPr>
          <p:cNvPr id="11" name="テキスト ボックス 10"/>
          <p:cNvSpPr txBox="1"/>
          <p:nvPr/>
        </p:nvSpPr>
        <p:spPr>
          <a:xfrm>
            <a:off x="0" y="101641"/>
            <a:ext cx="3728853" cy="253916"/>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iPad</a:t>
            </a:r>
            <a:r>
              <a:rPr lang="ja-JP" altLang="en-US" sz="1050" b="1" dirty="0" err="1">
                <a:latin typeface="Meiryo UI" panose="020B0604030504040204" pitchFamily="50" charset="-128"/>
                <a:ea typeface="Meiryo UI" panose="020B0604030504040204" pitchFamily="50" charset="-128"/>
              </a:rPr>
              <a:t>での</a:t>
            </a:r>
            <a:r>
              <a:rPr lang="ja-JP" altLang="en-US" sz="1050" b="1" dirty="0">
                <a:latin typeface="Meiryo UI" panose="020B0604030504040204" pitchFamily="50" charset="-128"/>
                <a:ea typeface="Meiryo UI" panose="020B0604030504040204" pitchFamily="50" charset="-128"/>
              </a:rPr>
              <a:t>受験にあたって～</a:t>
            </a:r>
            <a:r>
              <a:rPr lang="ja-JP" altLang="en-US" sz="105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6093046" y="0"/>
            <a:ext cx="764953" cy="246221"/>
            <a:chOff x="5940402" y="90100"/>
            <a:chExt cx="764953" cy="246221"/>
          </a:xfrm>
        </p:grpSpPr>
        <p:sp>
          <p:nvSpPr>
            <p:cNvPr id="13" name="正方形/長方形 12"/>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0402" y="90100"/>
              <a:ext cx="764953" cy="246221"/>
            </a:xfrm>
            <a:prstGeom prst="rect">
              <a:avLst/>
            </a:prstGeom>
            <a:noFill/>
          </p:spPr>
          <p:txBody>
            <a:bodyPr wrap="none" rtlCol="0">
              <a:spAutoFit/>
            </a:bodyPr>
            <a:lstStyle/>
            <a:p>
              <a:r>
                <a:rPr lang="en-US" altLang="ja-JP" sz="1000" kern="100" dirty="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四角形吹き出し 14"/>
          <p:cNvSpPr/>
          <p:nvPr/>
        </p:nvSpPr>
        <p:spPr>
          <a:xfrm>
            <a:off x="2424617" y="767229"/>
            <a:ext cx="1784825" cy="1403350"/>
          </a:xfrm>
          <a:prstGeom prst="wedgeRectCallout">
            <a:avLst>
              <a:gd name="adj1" fmla="val -61648"/>
              <a:gd name="adj2" fmla="val 2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1800"/>
              </a:lnSpc>
              <a:spcAft>
                <a:spcPts val="0"/>
              </a:spcAft>
            </a:pPr>
            <a:r>
              <a:rPr lang="ja-JP" sz="9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検索ボックスに</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en-US" sz="1200" b="1" dirty="0">
                <a:solidFill>
                  <a:srgbClr val="000000"/>
                </a:solidFill>
                <a:effectLst/>
                <a:latin typeface="Arial" panose="020B0604020202020204" pitchFamily="34" charset="0"/>
                <a:ea typeface="Meiryo UI" panose="020B0604030504040204" pitchFamily="50" charset="-128"/>
                <a:cs typeface="ＭＳ Ｐゴシック" panose="020B0600070205080204" pitchFamily="50" charset="-128"/>
              </a:rPr>
              <a:t>TOEIC Assessments</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ja-JP" sz="9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と入力してください。</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en-US" sz="500" dirty="0">
                <a:solidFill>
                  <a:srgbClr val="FF0000"/>
                </a:solidFill>
                <a:effectLst/>
                <a:latin typeface="Meiryo UI" panose="020B0604030504040204" pitchFamily="50" charset="-128"/>
                <a:ea typeface="ＭＳ Ｐゴシック" panose="020B0600070205080204" pitchFamily="50" charset="-128"/>
                <a:cs typeface="Meiryo UI" panose="020B0604030504040204" pitchFamily="50" charset="-128"/>
              </a:rPr>
              <a:t>**</a:t>
            </a:r>
            <a:r>
              <a:rPr lang="ja-JP" sz="800" dirty="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省略して検索しても</a:t>
            </a:r>
            <a:endParaRPr lang="en-US" altLang="ja-JP" sz="800" dirty="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endParaRPr>
          </a:p>
          <a:p>
            <a:pPr>
              <a:lnSpc>
                <a:spcPts val="1800"/>
              </a:lnSpc>
              <a:spcAft>
                <a:spcPts val="0"/>
              </a:spcAft>
            </a:pPr>
            <a:r>
              <a:rPr lang="ja-JP" sz="800" dirty="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ヒットしないのでご注意ください。</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17" name="グループ化 16"/>
          <p:cNvGrpSpPr/>
          <p:nvPr/>
        </p:nvGrpSpPr>
        <p:grpSpPr>
          <a:xfrm>
            <a:off x="227458" y="2663251"/>
            <a:ext cx="1288131" cy="1883284"/>
            <a:chOff x="0" y="0"/>
            <a:chExt cx="3657600" cy="4876800"/>
          </a:xfrm>
        </p:grpSpPr>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657600" cy="4876800"/>
            </a:xfrm>
            <a:prstGeom prst="rect">
              <a:avLst/>
            </a:prstGeom>
            <a:ln>
              <a:solidFill>
                <a:sysClr val="windowText" lastClr="000000"/>
              </a:solidFill>
            </a:ln>
          </p:spPr>
        </p:pic>
        <p:sp>
          <p:nvSpPr>
            <p:cNvPr id="22" name="正方形/長方形 21"/>
            <p:cNvSpPr/>
            <p:nvPr/>
          </p:nvSpPr>
          <p:spPr>
            <a:xfrm>
              <a:off x="247650" y="3305175"/>
              <a:ext cx="64770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18" name="グループ化 17"/>
          <p:cNvGrpSpPr/>
          <p:nvPr/>
        </p:nvGrpSpPr>
        <p:grpSpPr>
          <a:xfrm>
            <a:off x="1612256" y="2663251"/>
            <a:ext cx="2480272" cy="1879880"/>
            <a:chOff x="3112275" y="19050"/>
            <a:chExt cx="4876800" cy="3657600"/>
          </a:xfrm>
        </p:grpSpPr>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275" y="19050"/>
              <a:ext cx="4876800" cy="3657600"/>
            </a:xfrm>
            <a:prstGeom prst="rect">
              <a:avLst/>
            </a:prstGeom>
            <a:ln>
              <a:solidFill>
                <a:sysClr val="windowText" lastClr="000000"/>
              </a:solidFill>
            </a:ln>
          </p:spPr>
        </p:pic>
        <p:sp>
          <p:nvSpPr>
            <p:cNvPr id="20" name="正方形/長方形 19"/>
            <p:cNvSpPr/>
            <p:nvPr/>
          </p:nvSpPr>
          <p:spPr>
            <a:xfrm>
              <a:off x="5305424" y="761999"/>
              <a:ext cx="2371725" cy="220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23" name="グループ化 22"/>
          <p:cNvGrpSpPr/>
          <p:nvPr/>
        </p:nvGrpSpPr>
        <p:grpSpPr>
          <a:xfrm>
            <a:off x="223063" y="5061057"/>
            <a:ext cx="2496519" cy="1911372"/>
            <a:chOff x="0" y="0"/>
            <a:chExt cx="4895851" cy="3648075"/>
          </a:xfrm>
        </p:grpSpPr>
        <p:pic>
          <p:nvPicPr>
            <p:cNvPr id="27" name="図 26"/>
            <p:cNvPicPr>
              <a:picLocks/>
            </p:cNvPicPr>
            <p:nvPr/>
          </p:nvPicPr>
          <p:blipFill>
            <a:blip r:embed="rId6"/>
            <a:stretch>
              <a:fillRect/>
            </a:stretch>
          </p:blipFill>
          <p:spPr>
            <a:xfrm>
              <a:off x="0" y="0"/>
              <a:ext cx="4895851" cy="3648075"/>
            </a:xfrm>
            <a:prstGeom prst="rect">
              <a:avLst/>
            </a:prstGeom>
            <a:ln>
              <a:solidFill>
                <a:sysClr val="windowText" lastClr="000000"/>
              </a:solidFill>
            </a:ln>
          </p:spPr>
        </p:pic>
        <p:sp>
          <p:nvSpPr>
            <p:cNvPr id="28" name="正方形/長方形 27"/>
            <p:cNvSpPr/>
            <p:nvPr/>
          </p:nvSpPr>
          <p:spPr>
            <a:xfrm>
              <a:off x="180976" y="495301"/>
              <a:ext cx="1704976" cy="885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24" name="グループ化 23"/>
          <p:cNvGrpSpPr/>
          <p:nvPr/>
        </p:nvGrpSpPr>
        <p:grpSpPr>
          <a:xfrm>
            <a:off x="2820112" y="5067309"/>
            <a:ext cx="2484425" cy="1911372"/>
            <a:chOff x="3286127" y="1"/>
            <a:chExt cx="4914900" cy="3638550"/>
          </a:xfrm>
        </p:grpSpPr>
        <p:pic>
          <p:nvPicPr>
            <p:cNvPr id="25" name="図 24"/>
            <p:cNvPicPr>
              <a:picLocks/>
            </p:cNvPicPr>
            <p:nvPr/>
          </p:nvPicPr>
          <p:blipFill>
            <a:blip r:embed="rId7"/>
            <a:stretch>
              <a:fillRect/>
            </a:stretch>
          </p:blipFill>
          <p:spPr>
            <a:xfrm>
              <a:off x="3286127" y="1"/>
              <a:ext cx="4914900" cy="3638550"/>
            </a:xfrm>
            <a:prstGeom prst="rect">
              <a:avLst/>
            </a:prstGeom>
            <a:ln>
              <a:solidFill>
                <a:sysClr val="windowText" lastClr="000000"/>
              </a:solidFill>
            </a:ln>
          </p:spPr>
        </p:pic>
        <p:sp>
          <p:nvSpPr>
            <p:cNvPr id="26" name="正方形/長方形 25"/>
            <p:cNvSpPr/>
            <p:nvPr/>
          </p:nvSpPr>
          <p:spPr>
            <a:xfrm>
              <a:off x="7315201" y="1543050"/>
              <a:ext cx="771525"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sp>
        <p:nvSpPr>
          <p:cNvPr id="30" name="正方形/長方形 29"/>
          <p:cNvSpPr/>
          <p:nvPr/>
        </p:nvSpPr>
        <p:spPr>
          <a:xfrm>
            <a:off x="50473" y="7744583"/>
            <a:ext cx="6782126" cy="1200329"/>
          </a:xfrm>
          <a:prstGeom prst="rect">
            <a:avLst/>
          </a:prstGeom>
        </p:spPr>
        <p:txBody>
          <a:bodyPr wrap="square">
            <a:spAutoFit/>
          </a:bodyPr>
          <a:lstStyle/>
          <a:p>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トラブル発生による中断、再開</a:t>
            </a:r>
          </a:p>
          <a:p>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受験中にタブレットの不具合などトラブルが発生した場合は、一旦アプリを閉じて受験を中断してください。		</a:t>
            </a:r>
          </a:p>
          <a:p>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その後、受験を開始した手順と同様にアプリを開き、</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を入力してログインすると、“</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Resume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”ボタンが表示されます。</a:t>
            </a:r>
          </a:p>
          <a:p>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Resume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”ボタンを押下することで、中断したところからのテスト再開が可能です。			</a:t>
            </a:r>
          </a:p>
          <a:p>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　 **ホームボタン等を押してもアプリを閉じることができません。タブレット自体を強制終了する必要があります。タブレットの強制終了の仕方につきましては</a:t>
            </a:r>
          </a:p>
          <a:p>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 　　ホームボタンと電源ボタンの同時長押しが一般的ですが、タブレットのモデルによっても異なりますので詳細は</a:t>
            </a:r>
            <a:r>
              <a:rPr lang="en-US" altLang="ja-JP"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Apple</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のサイトをご確認ください。</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p>
          <a:p>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試験時間を満了したもの（タイマーのカウントダウンがゼロになったもの）および“</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Finish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”を押下したものを試験終了とみなします。	</a:t>
            </a:r>
          </a:p>
          <a:p>
            <a:pPr algn="just"/>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　 **スコア表示画面まで進まずにブラウザを閉じた場合、採点されませんのでご注意ください。</a:t>
            </a:r>
          </a:p>
        </p:txBody>
      </p:sp>
      <p:sp>
        <p:nvSpPr>
          <p:cNvPr id="31" name="テキスト ボックス 30"/>
          <p:cNvSpPr txBox="1"/>
          <p:nvPr/>
        </p:nvSpPr>
        <p:spPr>
          <a:xfrm>
            <a:off x="-1" y="7539863"/>
            <a:ext cx="3728853" cy="253916"/>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　　受験にあたっての注意事項 ～</a:t>
            </a:r>
            <a:r>
              <a:rPr lang="ja-JP" altLang="en-US" sz="105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541446" y="8837378"/>
            <a:ext cx="276038" cy="307777"/>
          </a:xfrm>
          <a:prstGeom prst="rect">
            <a:avLst/>
          </a:prstGeom>
          <a:noFill/>
        </p:spPr>
        <p:txBody>
          <a:bodyPr wrap="none" rtlCol="0">
            <a:spAutoFit/>
          </a:bodyPr>
          <a:lstStyle/>
          <a:p>
            <a:r>
              <a:rPr kumimoji="1" lang="en-US" altLang="ja-JP" sz="1400" dirty="0"/>
              <a:t>9</a:t>
            </a:r>
            <a:endParaRPr kumimoji="1" lang="ja-JP" altLang="en-US" sz="1400" dirty="0"/>
          </a:p>
        </p:txBody>
      </p:sp>
      <p:sp>
        <p:nvSpPr>
          <p:cNvPr id="32" name="正方形/長方形 31"/>
          <p:cNvSpPr/>
          <p:nvPr/>
        </p:nvSpPr>
        <p:spPr>
          <a:xfrm>
            <a:off x="4209442" y="2663251"/>
            <a:ext cx="2511724" cy="1858576"/>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Bluetooth</a:t>
            </a:r>
            <a:r>
              <a:rPr kumimoji="1" lang="ja-JP" altLang="en-US" sz="900" b="1" dirty="0">
                <a:solidFill>
                  <a:srgbClr val="FF0000"/>
                </a:solidFill>
                <a:latin typeface="Meiryo UI" panose="020B0604030504040204" pitchFamily="50" charset="-128"/>
                <a:ea typeface="Meiryo UI" panose="020B0604030504040204" pitchFamily="50" charset="-128"/>
              </a:rPr>
              <a:t>接続機器</a:t>
            </a:r>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キーボード、イヤホン等</a:t>
            </a:r>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を</a:t>
            </a:r>
            <a:endParaRPr kumimoji="1" lang="en-US" altLang="ja-JP" sz="900" b="1" dirty="0">
              <a:solidFill>
                <a:srgbClr val="FF0000"/>
              </a:solidFill>
              <a:latin typeface="Meiryo UI" panose="020B0604030504040204" pitchFamily="50" charset="-128"/>
              <a:ea typeface="Meiryo UI" panose="020B0604030504040204" pitchFamily="50" charset="-128"/>
            </a:endParaRPr>
          </a:p>
          <a:p>
            <a:pPr algn="ctr"/>
            <a:r>
              <a:rPr kumimoji="1" lang="ja-JP" altLang="en-US" sz="900" b="1" dirty="0">
                <a:solidFill>
                  <a:srgbClr val="FF0000"/>
                </a:solidFill>
                <a:latin typeface="Meiryo UI" panose="020B0604030504040204" pitchFamily="50" charset="-128"/>
                <a:ea typeface="Meiryo UI" panose="020B0604030504040204" pitchFamily="50" charset="-128"/>
              </a:rPr>
              <a:t>ご利用の場合</a:t>
            </a:r>
            <a:endParaRPr kumimoji="1" lang="en-US" altLang="ja-JP" sz="900" b="1" dirty="0">
              <a:solidFill>
                <a:srgbClr val="FF0000"/>
              </a:solidFill>
              <a:latin typeface="Meiryo UI" panose="020B0604030504040204" pitchFamily="50" charset="-128"/>
              <a:ea typeface="Meiryo UI" panose="020B0604030504040204" pitchFamily="50" charset="-128"/>
            </a:endParaRPr>
          </a:p>
          <a:p>
            <a:pPr algn="ct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en-US" altLang="ja-JP" sz="800" b="0" u="none" dirty="0">
                <a:solidFill>
                  <a:sysClr val="windowText" lastClr="000000"/>
                </a:solidFill>
                <a:latin typeface="Meiryo UI" panose="020B0604030504040204" pitchFamily="50" charset="-128"/>
                <a:ea typeface="Meiryo UI" panose="020B0604030504040204" pitchFamily="50" charset="-128"/>
              </a:rPr>
              <a:t>TOEIC</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 </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Assessments</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のアプリでは「評価モード」を</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適応しています。</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そのため試験中は「設定」を含め、一切他のアプリの</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使用ができなくなります。</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よって、</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Bluetooth</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接続</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切り替え等は</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必ずアプリ起動前にお済ませください。</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なお試験途中で</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Bluetooth</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接続が切れた場合、</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キーボード、スピーカー、マイク等は自動で内蔵のものに</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切り替わります。</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4551592" y="410742"/>
            <a:ext cx="2249696" cy="461665"/>
          </a:xfrm>
          <a:prstGeom prst="rect">
            <a:avLst/>
          </a:prstGeom>
          <a:noFill/>
        </p:spPr>
        <p:txBody>
          <a:bodyPr wrap="square" rtlCol="0">
            <a:spAutoFit/>
          </a:bodyPr>
          <a:lstStyle/>
          <a:p>
            <a:r>
              <a:rPr lang="ja-JP" altLang="en-US" sz="1200" b="1" dirty="0">
                <a:solidFill>
                  <a:srgbClr val="FF0000"/>
                </a:solidFill>
                <a:latin typeface="Meiryo UI" panose="020B0604030504040204" pitchFamily="50" charset="-128"/>
                <a:ea typeface="Meiryo UI" panose="020B0604030504040204" pitchFamily="50" charset="-128"/>
              </a:rPr>
              <a:t>検索でヒットしない場合は、</a:t>
            </a:r>
            <a:endParaRPr lang="en-US" altLang="ja-JP" sz="1200" b="1" dirty="0">
              <a:solidFill>
                <a:srgbClr val="FF0000"/>
              </a:solidFill>
              <a:latin typeface="Meiryo UI" panose="020B0604030504040204" pitchFamily="50" charset="-128"/>
              <a:ea typeface="Meiryo UI" panose="020B0604030504040204" pitchFamily="50" charset="-128"/>
            </a:endParaRPr>
          </a:p>
          <a:p>
            <a:r>
              <a:rPr lang="ja-JP" altLang="en-US" sz="1200" b="1" dirty="0">
                <a:solidFill>
                  <a:srgbClr val="FF0000"/>
                </a:solidFill>
                <a:latin typeface="Meiryo UI" panose="020B0604030504040204" pitchFamily="50" charset="-128"/>
                <a:ea typeface="Meiryo UI" panose="020B0604030504040204" pitchFamily="50" charset="-128"/>
              </a:rPr>
              <a:t>こちらからインストールください</a:t>
            </a:r>
            <a:endParaRPr lang="ja-JP" altLang="ja-JP" sz="1200" b="1" dirty="0">
              <a:solidFill>
                <a:srgbClr val="FF0000"/>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569230" y="875089"/>
            <a:ext cx="763047" cy="307777"/>
          </a:xfrm>
          <a:prstGeom prst="rect">
            <a:avLst/>
          </a:prstGeom>
          <a:noFill/>
        </p:spPr>
        <p:txBody>
          <a:bodyPr wrap="square" rtlCol="0">
            <a:spAutoFit/>
          </a:bodyPr>
          <a:lstStyle/>
          <a:p>
            <a:r>
              <a:rPr lang="en-US" altLang="ja-JP" sz="1400" u="sng" dirty="0">
                <a:latin typeface="Meiryo UI" panose="020B0604030504040204" pitchFamily="50" charset="-128"/>
                <a:ea typeface="Meiryo UI" panose="020B0604030504040204" pitchFamily="50" charset="-128"/>
              </a:rPr>
              <a:t>iOS</a:t>
            </a:r>
            <a:r>
              <a:rPr lang="ja-JP" altLang="en-US" sz="1400" u="sng" dirty="0">
                <a:latin typeface="Meiryo UI" panose="020B0604030504040204" pitchFamily="50" charset="-128"/>
                <a:ea typeface="Meiryo UI" panose="020B0604030504040204" pitchFamily="50" charset="-128"/>
              </a:rPr>
              <a:t>用</a:t>
            </a:r>
            <a:endParaRPr lang="ja-JP" altLang="ja-JP" sz="1400" u="sng"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670950" y="876924"/>
            <a:ext cx="1033734" cy="307777"/>
          </a:xfrm>
          <a:prstGeom prst="rect">
            <a:avLst/>
          </a:prstGeom>
          <a:noFill/>
        </p:spPr>
        <p:txBody>
          <a:bodyPr wrap="square" rtlCol="0">
            <a:spAutoFit/>
          </a:bodyPr>
          <a:lstStyle/>
          <a:p>
            <a:r>
              <a:rPr lang="en-US" altLang="ja-JP" sz="1400" u="sng" dirty="0">
                <a:latin typeface="Meiryo UI" panose="020B0604030504040204" pitchFamily="50" charset="-128"/>
                <a:ea typeface="Meiryo UI" panose="020B0604030504040204" pitchFamily="50" charset="-128"/>
              </a:rPr>
              <a:t>Android</a:t>
            </a:r>
            <a:r>
              <a:rPr lang="ja-JP" altLang="en-US" sz="1400" u="sng" dirty="0">
                <a:latin typeface="Meiryo UI" panose="020B0604030504040204" pitchFamily="50" charset="-128"/>
                <a:ea typeface="Meiryo UI" panose="020B0604030504040204" pitchFamily="50" charset="-128"/>
              </a:rPr>
              <a:t>用</a:t>
            </a:r>
            <a:endParaRPr lang="ja-JP" altLang="ja-JP" sz="1400" u="sng"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8"/>
          <a:stretch>
            <a:fillRect/>
          </a:stretch>
        </p:blipFill>
        <p:spPr>
          <a:xfrm>
            <a:off x="4449266" y="1206629"/>
            <a:ext cx="1033733" cy="1036030"/>
          </a:xfrm>
          <a:prstGeom prst="rect">
            <a:avLst/>
          </a:prstGeom>
        </p:spPr>
      </p:pic>
      <p:pic>
        <p:nvPicPr>
          <p:cNvPr id="33" name="図 32"/>
          <p:cNvPicPr>
            <a:picLocks noChangeAspect="1"/>
          </p:cNvPicPr>
          <p:nvPr/>
        </p:nvPicPr>
        <p:blipFill>
          <a:blip r:embed="rId9"/>
          <a:stretch>
            <a:fillRect/>
          </a:stretch>
        </p:blipFill>
        <p:spPr>
          <a:xfrm>
            <a:off x="5670950" y="1206628"/>
            <a:ext cx="1033734" cy="1036031"/>
          </a:xfrm>
          <a:prstGeom prst="rect">
            <a:avLst/>
          </a:prstGeom>
        </p:spPr>
      </p:pic>
    </p:spTree>
    <p:extLst>
      <p:ext uri="{BB962C8B-B14F-4D97-AF65-F5344CB8AC3E}">
        <p14:creationId xmlns:p14="http://schemas.microsoft.com/office/powerpoint/2010/main" val="37791828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1345</TotalTime>
  <Words>3181</Words>
  <Application>Microsoft Office PowerPoint</Application>
  <PresentationFormat>画面に合わせる (4:3)</PresentationFormat>
  <Paragraphs>266</Paragraphs>
  <Slides>9</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Meiryo UI</vt:lpstr>
      <vt:lpstr>ＭＳ Ｐゴシック</vt:lpstr>
      <vt:lpstr>メイリオ</vt:lpstr>
      <vt:lpstr>Arial</vt:lpstr>
      <vt:lpstr>Calibri</vt:lpstr>
      <vt:lpstr>Calibri Light</vt:lpstr>
      <vt:lpstr>Century</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一般財団法人 国際ビジネスコミュニケーション協会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拓斗</dc:creator>
  <cp:lastModifiedBy>aratano</cp:lastModifiedBy>
  <cp:revision>131</cp:revision>
  <cp:lastPrinted>2025-02-07T04:06:08Z</cp:lastPrinted>
  <dcterms:created xsi:type="dcterms:W3CDTF">2021-02-02T00:39:35Z</dcterms:created>
  <dcterms:modified xsi:type="dcterms:W3CDTF">2025-03-25T00:14:25Z</dcterms:modified>
</cp:coreProperties>
</file>